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70" r:id="rId7"/>
    <p:sldId id="273" r:id="rId8"/>
    <p:sldId id="274" r:id="rId9"/>
    <p:sldId id="269" r:id="rId10"/>
    <p:sldId id="271" r:id="rId11"/>
    <p:sldId id="272" r:id="rId12"/>
    <p:sldId id="275" r:id="rId13"/>
    <p:sldId id="276" r:id="rId14"/>
    <p:sldId id="277" r:id="rId15"/>
    <p:sldId id="278" r:id="rId16"/>
    <p:sldId id="279" r:id="rId17"/>
    <p:sldId id="282" r:id="rId18"/>
    <p:sldId id="283" r:id="rId19"/>
    <p:sldId id="284" r:id="rId20"/>
    <p:sldId id="280" r:id="rId21"/>
  </p:sldIdLst>
  <p:sldSz cx="12192000" cy="6858000"/>
  <p:notesSz cx="6735763" cy="98663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sper\Documents\Buddha%20Marketing%20Communication\Celiakif&#246;rbundet\Medlemsunders&#246;kning\Medlemsunders&#246;kning201610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kön respondenter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CD4-4C6A-9737-9EC0588B8DD0}"/>
              </c:ext>
            </c:extLst>
          </c:dPt>
          <c:dPt>
            <c:idx val="1"/>
            <c:bubble3D val="0"/>
            <c:explosion val="9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CD4-4C6A-9737-9EC0588B8DD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CD4-4C6A-9737-9EC0588B8DD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CD4-4C6A-9737-9EC0588B8DD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BCD4-4C6A-9737-9EC0588B8DD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BCD4-4C6A-9737-9EC0588B8DD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D4-4C6A-9737-9EC0588B8DD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D4-4C6A-9737-9EC0588B8DD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Kön!$A$3:$A$6</c:f>
              <c:strCache>
                <c:ptCount val="4"/>
                <c:pt idx="0">
                  <c:v>Kvinna</c:v>
                </c:pt>
                <c:pt idx="1">
                  <c:v>Man</c:v>
                </c:pt>
                <c:pt idx="2">
                  <c:v>Annat</c:v>
                </c:pt>
                <c:pt idx="3">
                  <c:v>Vill ej ange</c:v>
                </c:pt>
              </c:strCache>
            </c:strRef>
          </c:cat>
          <c:val>
            <c:numRef>
              <c:f>Kön!$B$3:$B$6</c:f>
              <c:numCache>
                <c:formatCode>General</c:formatCode>
                <c:ptCount val="4"/>
                <c:pt idx="0">
                  <c:v>3465</c:v>
                </c:pt>
                <c:pt idx="1">
                  <c:v>971</c:v>
                </c:pt>
                <c:pt idx="2">
                  <c:v>6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D4-4C6A-9737-9EC0588B8DD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lang="sv-SE" sz="16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 sz="1600" b="1"/>
              <a:t>Svenska Celiakiförbundet arbetar med olika frågor. Vad är viktigast för dig som medlem?</a:t>
            </a:r>
          </a:p>
        </c:rich>
      </c:tx>
      <c:layout>
        <c:manualLayout>
          <c:xMode val="edge"/>
          <c:yMode val="edge"/>
          <c:x val="0.11653883771604021"/>
          <c:y val="0.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lang="sv-SE" sz="16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v-SE"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'Viktigaste fråga'!$A$3:$A$11</c:f>
              <c:strCache>
                <c:ptCount val="9"/>
                <c:pt idx="0">
                  <c:v>Säkrare måltider utanför hemmet</c:v>
                </c:pt>
                <c:pt idx="1">
                  <c:v>Information om celiaki</c:v>
                </c:pt>
                <c:pt idx="2">
                  <c:v>Märkning av glutenfria produkter</c:v>
                </c:pt>
                <c:pt idx="3">
                  <c:v>Öka kunskapen om celiaki i samhället</c:v>
                </c:pt>
                <c:pt idx="4">
                  <c:v>Stöd till celiakiforskning</c:v>
                </c:pt>
                <c:pt idx="5">
                  <c:v>Kostråd</c:v>
                </c:pt>
                <c:pt idx="6">
                  <c:v>Öka kunskapen om celiaki inom primärvården</c:v>
                </c:pt>
                <c:pt idx="7">
                  <c:v>Information om de övriga diagnoserna</c:v>
                </c:pt>
                <c:pt idx="8">
                  <c:v>Annat</c:v>
                </c:pt>
              </c:strCache>
            </c:strRef>
          </c:cat>
          <c:val>
            <c:numRef>
              <c:f>'Viktigaste fråga'!$C$3:$C$11</c:f>
              <c:numCache>
                <c:formatCode>0.0%</c:formatCode>
                <c:ptCount val="9"/>
                <c:pt idx="0">
                  <c:v>0.17444160074453233</c:v>
                </c:pt>
                <c:pt idx="1">
                  <c:v>0.17112610516519311</c:v>
                </c:pt>
                <c:pt idx="2">
                  <c:v>0.16344811540251281</c:v>
                </c:pt>
                <c:pt idx="3">
                  <c:v>0.16315728245695674</c:v>
                </c:pt>
                <c:pt idx="4">
                  <c:v>0.10411819450907399</c:v>
                </c:pt>
                <c:pt idx="5">
                  <c:v>9.4637040483946028E-2</c:v>
                </c:pt>
                <c:pt idx="6">
                  <c:v>9.2426710097719869E-2</c:v>
                </c:pt>
                <c:pt idx="7">
                  <c:v>2.5302466263378315E-2</c:v>
                </c:pt>
                <c:pt idx="8">
                  <c:v>1.1342484876686831E-2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3D-449C-B145-01BB3B1F49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5489048"/>
        <c:axId val="425489376"/>
      </c:barChart>
      <c:catAx>
        <c:axId val="425489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5489376"/>
        <c:crosses val="autoZero"/>
        <c:auto val="1"/>
        <c:lblAlgn val="ctr"/>
        <c:lblOffset val="100"/>
        <c:noMultiLvlLbl val="0"/>
      </c:catAx>
      <c:valAx>
        <c:axId val="42548937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425489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lang="sv-SE" sz="900" b="0" i="0" u="none" strike="noStrike" kern="1200" baseline="0"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lang="sv-SE" sz="16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 sz="1600" b="1"/>
              <a:t>Vilka av dessa frågor är viktigast för Svenska Celiakiförbundet att arbeta med anser du?</a:t>
            </a:r>
          </a:p>
        </c:rich>
      </c:tx>
      <c:layout>
        <c:manualLayout>
          <c:xMode val="edge"/>
          <c:yMode val="edge"/>
          <c:x val="0.20694764274748675"/>
          <c:y val="2.2222222222222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lang="sv-SE" sz="16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v-SE"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'Viktigaste fråga 2'!$A$3:$A$8</c:f>
              <c:strCache>
                <c:ptCount val="6"/>
                <c:pt idx="0">
                  <c:v>Merkostnadsersättning för alla med celiaki</c:v>
                </c:pt>
                <c:pt idx="1">
                  <c:v>Märkning/licensieringsarbete av glutenfria produkter</c:v>
                </c:pt>
                <c:pt idx="2">
                  <c:v>Ökad kunskap inom primärvården för tidig diagnos</c:v>
                </c:pt>
                <c:pt idx="3">
                  <c:v>Bättre uppföljning inom vården efter diagnos</c:v>
                </c:pt>
                <c:pt idx="4">
                  <c:v>Påverkansarbete mot beslutsfattare och lagstiftare</c:v>
                </c:pt>
                <c:pt idx="5">
                  <c:v>Allmän screening för celiaki</c:v>
                </c:pt>
              </c:strCache>
            </c:strRef>
          </c:cat>
          <c:val>
            <c:numRef>
              <c:f>'Viktigaste fråga 2'!$C$3:$C$8</c:f>
              <c:numCache>
                <c:formatCode>0%</c:formatCode>
                <c:ptCount val="6"/>
                <c:pt idx="0">
                  <c:v>0.24938250574908441</c:v>
                </c:pt>
                <c:pt idx="1">
                  <c:v>0.21420662635209947</c:v>
                </c:pt>
                <c:pt idx="2">
                  <c:v>0.18047866450898561</c:v>
                </c:pt>
                <c:pt idx="3">
                  <c:v>0.1551826931266502</c:v>
                </c:pt>
                <c:pt idx="4">
                  <c:v>0.13474150413082361</c:v>
                </c:pt>
                <c:pt idx="5">
                  <c:v>6.6008006132356703E-2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8C-4A6E-B933-2578069BC3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5489048"/>
        <c:axId val="425489376"/>
      </c:barChart>
      <c:catAx>
        <c:axId val="425489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5489376"/>
        <c:crosses val="autoZero"/>
        <c:auto val="1"/>
        <c:lblAlgn val="ctr"/>
        <c:lblOffset val="100"/>
        <c:noMultiLvlLbl val="0"/>
      </c:catAx>
      <c:valAx>
        <c:axId val="42548937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25489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lang="sv-SE" sz="900" b="0" i="0" u="none" strike="noStrike" kern="1200" baseline="0"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lang="sv-SE" sz="16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 sz="1600" b="1"/>
              <a:t>Vilket av följande är viktigast för dig som</a:t>
            </a:r>
          </a:p>
          <a:p>
            <a:pPr algn="l">
              <a:defRPr sz="1600" b="1"/>
            </a:pPr>
            <a:r>
              <a:rPr lang="sv-SE" sz="1600" b="1"/>
              <a:t>medlem i Svenska Celiakiförbundet?</a:t>
            </a:r>
          </a:p>
        </c:rich>
      </c:tx>
      <c:layout>
        <c:manualLayout>
          <c:xMode val="edge"/>
          <c:yMode val="edge"/>
          <c:x val="0.24559502073110426"/>
          <c:y val="2.51407727921848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lang="sv-SE" sz="16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v-SE"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'Viktigaste fråga 3'!$A$2:$A$8</c:f>
              <c:strCache>
                <c:ptCount val="7"/>
                <c:pt idx="0">
                  <c:v>Att samhällets kunskap om celiaki ökar</c:v>
                </c:pt>
                <c:pt idx="1">
                  <c:v>Medlemstidningen CeliakiForum</c:v>
                </c:pt>
                <c:pt idx="2">
                  <c:v>Att tillhöra en organisation som talar i min sak</c:v>
                </c:pt>
                <c:pt idx="3">
                  <c:v>Översättningskort</c:v>
                </c:pt>
                <c:pt idx="4">
                  <c:v>Att primärvårdens kunskap om celiaki ökar</c:v>
                </c:pt>
                <c:pt idx="5">
                  <c:v>Förbundets intressepolitiska arbete</c:v>
                </c:pt>
                <c:pt idx="6">
                  <c:v>Att läns- och lokalföreningarna anordnar aktiviteter</c:v>
                </c:pt>
              </c:strCache>
            </c:strRef>
          </c:cat>
          <c:val>
            <c:numRef>
              <c:f>'Viktigaste fråga 3'!$C$2:$C$8</c:f>
              <c:numCache>
                <c:formatCode>0%</c:formatCode>
                <c:ptCount val="7"/>
                <c:pt idx="0">
                  <c:v>0.26352301490578417</c:v>
                </c:pt>
                <c:pt idx="1">
                  <c:v>0.19086903534264554</c:v>
                </c:pt>
                <c:pt idx="2">
                  <c:v>0.1742758038811287</c:v>
                </c:pt>
                <c:pt idx="3">
                  <c:v>0.14127683509890315</c:v>
                </c:pt>
                <c:pt idx="4">
                  <c:v>0.12777725696071998</c:v>
                </c:pt>
                <c:pt idx="5">
                  <c:v>5.5217024467985376E-2</c:v>
                </c:pt>
                <c:pt idx="6">
                  <c:v>4.7061029342833037E-2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5A-480E-8F2A-E2BE48BEAF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5489048"/>
        <c:axId val="425489376"/>
      </c:barChart>
      <c:catAx>
        <c:axId val="425489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5489376"/>
        <c:crosses val="autoZero"/>
        <c:auto val="1"/>
        <c:lblAlgn val="ctr"/>
        <c:lblOffset val="100"/>
        <c:noMultiLvlLbl val="0"/>
      </c:catAx>
      <c:valAx>
        <c:axId val="42548937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25489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lang="sv-SE" sz="900" b="0" i="0" u="none" strike="noStrike" kern="1200" baseline="0"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 Skulle du kunna tänka dig att bli månadsgivare och stödja svensk celiakiforskning?</a:t>
            </a:r>
          </a:p>
        </c:rich>
      </c:tx>
      <c:layout>
        <c:manualLayout>
          <c:xMode val="edge"/>
          <c:yMode val="edge"/>
          <c:x val="9.939142044125672E-2"/>
          <c:y val="2.500000000000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423-4EEE-B104-588E420A2E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423-4EEE-B104-588E420A2E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423-4EEE-B104-588E420A2E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423-4EEE-B104-588E420A2E16}"/>
              </c:ext>
            </c:extLst>
          </c:dPt>
          <c:dLbls>
            <c:dLbl>
              <c:idx val="0"/>
              <c:layout>
                <c:manualLayout>
                  <c:x val="1.631819924118396E-2"/>
                  <c:y val="-3.55531496062992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23-4EEE-B104-588E420A2E16}"/>
                </c:ext>
              </c:extLst>
            </c:dLbl>
            <c:dLbl>
              <c:idx val="1"/>
              <c:layout>
                <c:manualLayout>
                  <c:x val="-2.6859359164262884E-2"/>
                  <c:y val="3.092738407699037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23-4EEE-B104-588E420A2E16}"/>
                </c:ext>
              </c:extLst>
            </c:dLbl>
            <c:dLbl>
              <c:idx val="2"/>
              <c:layout>
                <c:manualLayout>
                  <c:x val="-1.0125857566071568E-2"/>
                  <c:y val="1.39418197725284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23-4EEE-B104-588E420A2E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Månadsgivare!$A$3:$A$5</c:f>
              <c:strCache>
                <c:ptCount val="3"/>
                <c:pt idx="0">
                  <c:v>Kanske</c:v>
                </c:pt>
                <c:pt idx="1">
                  <c:v>Nej</c:v>
                </c:pt>
                <c:pt idx="2">
                  <c:v>Ja</c:v>
                </c:pt>
              </c:strCache>
            </c:strRef>
          </c:cat>
          <c:val>
            <c:numRef>
              <c:f>Månadsgivare!$B$3:$B$5</c:f>
              <c:numCache>
                <c:formatCode>General</c:formatCode>
                <c:ptCount val="3"/>
                <c:pt idx="0">
                  <c:v>2566</c:v>
                </c:pt>
                <c:pt idx="1">
                  <c:v>1477</c:v>
                </c:pt>
                <c:pt idx="2">
                  <c:v>410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23-4EEE-B104-588E420A2E1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1" i="0" u="none" strike="noStrike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 Av vilken anledning kan du inte tänka dig att bli månadsgivare?</a:t>
            </a:r>
          </a:p>
        </c:rich>
      </c:tx>
      <c:layout>
        <c:manualLayout>
          <c:xMode val="edge"/>
          <c:yMode val="edge"/>
          <c:x val="0.21375527177692533"/>
          <c:y val="2.76330683783010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1" i="0" u="none" strike="noStrike" kern="1200" cap="all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0.23266328487785182"/>
          <c:y val="0.18113138701264236"/>
          <c:w val="0.47413211970298585"/>
          <c:h val="0.7010863570963582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0F7-48B5-AA55-9BB6F3897C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0F7-48B5-AA55-9BB6F3897C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0F7-48B5-AA55-9BB6F3897C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0F7-48B5-AA55-9BB6F3897C16}"/>
              </c:ext>
            </c:extLst>
          </c:dPt>
          <c:dLbls>
            <c:dLbl>
              <c:idx val="0"/>
              <c:layout>
                <c:manualLayout>
                  <c:x val="1.631819924118396E-2"/>
                  <c:y val="-3.55531496062992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F7-48B5-AA55-9BB6F3897C16}"/>
                </c:ext>
              </c:extLst>
            </c:dLbl>
            <c:dLbl>
              <c:idx val="1"/>
              <c:layout>
                <c:manualLayout>
                  <c:x val="3.5462514301096981E-2"/>
                  <c:y val="-1.05318588730912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F7-48B5-AA55-9BB6F3897C16}"/>
                </c:ext>
              </c:extLst>
            </c:dLbl>
            <c:dLbl>
              <c:idx val="2"/>
              <c:layout>
                <c:manualLayout>
                  <c:x val="-1.0125857566071568E-2"/>
                  <c:y val="1.39418197725284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F7-48B5-AA55-9BB6F3897C16}"/>
                </c:ext>
              </c:extLst>
            </c:dLbl>
            <c:dLbl>
              <c:idx val="3"/>
              <c:layout>
                <c:manualLayout>
                  <c:x val="-1.6583103394127018E-2"/>
                  <c:y val="-2.81038922267418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F7-48B5-AA55-9BB6F3897C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Månadsgivare!$E$35:$E$38</c:f>
              <c:strCache>
                <c:ptCount val="4"/>
                <c:pt idx="0">
                  <c:v>Har inte råd</c:v>
                </c:pt>
                <c:pt idx="1">
                  <c:v>Ger till annat</c:v>
                </c:pt>
                <c:pt idx="2">
                  <c:v>Räcker att vara medlem</c:v>
                </c:pt>
                <c:pt idx="3">
                  <c:v>Annat</c:v>
                </c:pt>
              </c:strCache>
            </c:strRef>
          </c:cat>
          <c:val>
            <c:numRef>
              <c:f>Månadsgivare!$F$35:$F$38</c:f>
              <c:numCache>
                <c:formatCode>General</c:formatCode>
                <c:ptCount val="4"/>
                <c:pt idx="0">
                  <c:v>409</c:v>
                </c:pt>
                <c:pt idx="1">
                  <c:v>45</c:v>
                </c:pt>
                <c:pt idx="2">
                  <c:v>42</c:v>
                </c:pt>
                <c:pt idx="3">
                  <c:v>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F7-48B5-AA55-9BB6F3897C1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Åldersfördelning respondenter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val>
            <c:numRef>
              <c:f>Ålder!$B$13:$B$105</c:f>
              <c:numCache>
                <c:formatCode>General</c:formatCode>
                <c:ptCount val="93"/>
                <c:pt idx="0">
                  <c:v>1</c:v>
                </c:pt>
                <c:pt idx="1">
                  <c:v>1</c:v>
                </c:pt>
                <c:pt idx="2">
                  <c:v>6</c:v>
                </c:pt>
                <c:pt idx="3">
                  <c:v>11</c:v>
                </c:pt>
                <c:pt idx="4">
                  <c:v>16</c:v>
                </c:pt>
                <c:pt idx="5">
                  <c:v>29</c:v>
                </c:pt>
                <c:pt idx="6">
                  <c:v>39</c:v>
                </c:pt>
                <c:pt idx="7">
                  <c:v>42</c:v>
                </c:pt>
                <c:pt idx="8">
                  <c:v>42</c:v>
                </c:pt>
                <c:pt idx="9">
                  <c:v>49</c:v>
                </c:pt>
                <c:pt idx="10">
                  <c:v>51</c:v>
                </c:pt>
                <c:pt idx="11">
                  <c:v>60</c:v>
                </c:pt>
                <c:pt idx="12">
                  <c:v>57</c:v>
                </c:pt>
                <c:pt idx="13">
                  <c:v>61</c:v>
                </c:pt>
                <c:pt idx="14">
                  <c:v>63</c:v>
                </c:pt>
                <c:pt idx="15">
                  <c:v>39</c:v>
                </c:pt>
                <c:pt idx="16">
                  <c:v>24</c:v>
                </c:pt>
                <c:pt idx="17">
                  <c:v>31</c:v>
                </c:pt>
                <c:pt idx="18">
                  <c:v>24</c:v>
                </c:pt>
                <c:pt idx="19">
                  <c:v>30</c:v>
                </c:pt>
                <c:pt idx="20">
                  <c:v>22</c:v>
                </c:pt>
                <c:pt idx="21">
                  <c:v>22</c:v>
                </c:pt>
                <c:pt idx="22">
                  <c:v>16</c:v>
                </c:pt>
                <c:pt idx="23">
                  <c:v>34</c:v>
                </c:pt>
                <c:pt idx="24">
                  <c:v>29</c:v>
                </c:pt>
                <c:pt idx="25">
                  <c:v>45</c:v>
                </c:pt>
                <c:pt idx="26">
                  <c:v>30</c:v>
                </c:pt>
                <c:pt idx="27">
                  <c:v>32</c:v>
                </c:pt>
                <c:pt idx="28">
                  <c:v>41</c:v>
                </c:pt>
                <c:pt idx="29">
                  <c:v>38</c:v>
                </c:pt>
                <c:pt idx="30">
                  <c:v>41</c:v>
                </c:pt>
                <c:pt idx="31">
                  <c:v>47</c:v>
                </c:pt>
                <c:pt idx="32">
                  <c:v>43</c:v>
                </c:pt>
                <c:pt idx="33">
                  <c:v>60</c:v>
                </c:pt>
                <c:pt idx="34">
                  <c:v>34</c:v>
                </c:pt>
                <c:pt idx="35">
                  <c:v>45</c:v>
                </c:pt>
                <c:pt idx="36">
                  <c:v>49</c:v>
                </c:pt>
                <c:pt idx="37">
                  <c:v>49</c:v>
                </c:pt>
                <c:pt idx="38">
                  <c:v>54</c:v>
                </c:pt>
                <c:pt idx="39">
                  <c:v>38</c:v>
                </c:pt>
                <c:pt idx="40">
                  <c:v>51</c:v>
                </c:pt>
                <c:pt idx="41">
                  <c:v>77</c:v>
                </c:pt>
                <c:pt idx="42">
                  <c:v>77</c:v>
                </c:pt>
                <c:pt idx="43">
                  <c:v>78</c:v>
                </c:pt>
                <c:pt idx="44">
                  <c:v>78</c:v>
                </c:pt>
                <c:pt idx="45">
                  <c:v>81</c:v>
                </c:pt>
                <c:pt idx="46">
                  <c:v>80</c:v>
                </c:pt>
                <c:pt idx="47">
                  <c:v>73</c:v>
                </c:pt>
                <c:pt idx="48">
                  <c:v>90</c:v>
                </c:pt>
                <c:pt idx="49">
                  <c:v>93</c:v>
                </c:pt>
                <c:pt idx="50">
                  <c:v>61</c:v>
                </c:pt>
                <c:pt idx="51">
                  <c:v>68</c:v>
                </c:pt>
                <c:pt idx="52">
                  <c:v>73</c:v>
                </c:pt>
                <c:pt idx="53">
                  <c:v>68</c:v>
                </c:pt>
                <c:pt idx="54">
                  <c:v>64</c:v>
                </c:pt>
                <c:pt idx="55">
                  <c:v>54</c:v>
                </c:pt>
                <c:pt idx="56">
                  <c:v>58</c:v>
                </c:pt>
                <c:pt idx="57">
                  <c:v>45</c:v>
                </c:pt>
                <c:pt idx="58">
                  <c:v>64</c:v>
                </c:pt>
                <c:pt idx="59">
                  <c:v>73</c:v>
                </c:pt>
                <c:pt idx="60">
                  <c:v>61</c:v>
                </c:pt>
                <c:pt idx="61">
                  <c:v>78</c:v>
                </c:pt>
                <c:pt idx="62">
                  <c:v>71</c:v>
                </c:pt>
                <c:pt idx="63">
                  <c:v>76</c:v>
                </c:pt>
                <c:pt idx="64">
                  <c:v>76</c:v>
                </c:pt>
                <c:pt idx="65">
                  <c:v>81</c:v>
                </c:pt>
                <c:pt idx="66">
                  <c:v>78</c:v>
                </c:pt>
                <c:pt idx="67">
                  <c:v>76</c:v>
                </c:pt>
                <c:pt idx="68">
                  <c:v>110</c:v>
                </c:pt>
                <c:pt idx="69">
                  <c:v>112</c:v>
                </c:pt>
                <c:pt idx="70">
                  <c:v>97</c:v>
                </c:pt>
                <c:pt idx="71">
                  <c:v>99</c:v>
                </c:pt>
                <c:pt idx="72">
                  <c:v>96</c:v>
                </c:pt>
                <c:pt idx="73">
                  <c:v>82</c:v>
                </c:pt>
                <c:pt idx="74">
                  <c:v>82</c:v>
                </c:pt>
                <c:pt idx="75">
                  <c:v>64</c:v>
                </c:pt>
                <c:pt idx="76">
                  <c:v>47</c:v>
                </c:pt>
                <c:pt idx="77">
                  <c:v>43</c:v>
                </c:pt>
                <c:pt idx="78">
                  <c:v>46</c:v>
                </c:pt>
                <c:pt idx="79">
                  <c:v>23</c:v>
                </c:pt>
                <c:pt idx="80">
                  <c:v>22</c:v>
                </c:pt>
                <c:pt idx="81">
                  <c:v>15</c:v>
                </c:pt>
                <c:pt idx="82">
                  <c:v>20</c:v>
                </c:pt>
                <c:pt idx="83">
                  <c:v>11</c:v>
                </c:pt>
                <c:pt idx="84">
                  <c:v>9</c:v>
                </c:pt>
                <c:pt idx="85">
                  <c:v>5</c:v>
                </c:pt>
                <c:pt idx="86">
                  <c:v>7</c:v>
                </c:pt>
                <c:pt idx="87">
                  <c:v>2</c:v>
                </c:pt>
                <c:pt idx="88">
                  <c:v>2</c:v>
                </c:pt>
                <c:pt idx="89">
                  <c:v>3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61-4B4F-9A38-29E324BCE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28219144"/>
        <c:axId val="428221440"/>
      </c:barChart>
      <c:catAx>
        <c:axId val="428219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Ålder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8221440"/>
        <c:crosses val="autoZero"/>
        <c:auto val="1"/>
        <c:lblAlgn val="ctr"/>
        <c:lblOffset val="100"/>
        <c:noMultiLvlLbl val="0"/>
      </c:catAx>
      <c:valAx>
        <c:axId val="4282214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Antal respondenter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8219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Ålder!$B$2</c:f>
              <c:strCache>
                <c:ptCount val="1"/>
                <c:pt idx="0">
                  <c:v>Åldersgrupp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2C0-4E88-9F0D-5B51B3D852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2C0-4E88-9F0D-5B51B3D852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2C0-4E88-9F0D-5B51B3D852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2C0-4E88-9F0D-5B51B3D852F9}"/>
              </c:ext>
            </c:extLst>
          </c:dPt>
          <c:dLbls>
            <c:dLbl>
              <c:idx val="0"/>
              <c:layout>
                <c:manualLayout>
                  <c:x val="3.0555555555555454E-2"/>
                  <c:y val="-4.629629629629651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C0-4E88-9F0D-5B51B3D852F9}"/>
                </c:ext>
              </c:extLst>
            </c:dLbl>
            <c:dLbl>
              <c:idx val="1"/>
              <c:layout>
                <c:manualLayout>
                  <c:x val="2.5000000000000001E-2"/>
                  <c:y val="4.629629629629629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C0-4E88-9F0D-5B51B3D852F9}"/>
                </c:ext>
              </c:extLst>
            </c:dLbl>
            <c:dLbl>
              <c:idx val="2"/>
              <c:layout>
                <c:manualLayout>
                  <c:x val="0.12222222222222222"/>
                  <c:y val="-1.38888888888890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C0-4E88-9F0D-5B51B3D852F9}"/>
                </c:ext>
              </c:extLst>
            </c:dLbl>
            <c:dLbl>
              <c:idx val="3"/>
              <c:layout>
                <c:manualLayout>
                  <c:x val="-8.3333333333333592E-3"/>
                  <c:y val="3.24074074074074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2C0-4E88-9F0D-5B51B3D852F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Ålder!$A$3:$A$6</c:f>
              <c:strCache>
                <c:ptCount val="4"/>
                <c:pt idx="0">
                  <c:v>Barn</c:v>
                </c:pt>
                <c:pt idx="1">
                  <c:v>Ung vuxen</c:v>
                </c:pt>
                <c:pt idx="2">
                  <c:v>Vuxen</c:v>
                </c:pt>
                <c:pt idx="3">
                  <c:v>Pensionär</c:v>
                </c:pt>
              </c:strCache>
            </c:strRef>
          </c:cat>
          <c:val>
            <c:numRef>
              <c:f>Ålder!$B$3:$B$6</c:f>
              <c:numCache>
                <c:formatCode>General</c:formatCode>
                <c:ptCount val="4"/>
                <c:pt idx="0">
                  <c:v>568</c:v>
                </c:pt>
                <c:pt idx="1">
                  <c:v>307</c:v>
                </c:pt>
                <c:pt idx="2">
                  <c:v>2420</c:v>
                </c:pt>
                <c:pt idx="3">
                  <c:v>1157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C0-4E88-9F0D-5B51B3D852F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tid som medlem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D64-4219-B32C-CC079C846A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D64-4219-B32C-CC079C846A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D64-4219-B32C-CC079C846A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D64-4219-B32C-CC079C846A84}"/>
              </c:ext>
            </c:extLst>
          </c:dPt>
          <c:dLbls>
            <c:dLbl>
              <c:idx val="0"/>
              <c:layout>
                <c:manualLayout>
                  <c:x val="6.0116086235489294E-2"/>
                  <c:y val="1.56936597614563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64-4219-B32C-CC079C846A8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9D64-4219-B32C-CC079C846A8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9D64-4219-B32C-CC079C846A8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9D64-4219-B32C-CC079C846A8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'Länge medlem'!$A$3:$A$6</c:f>
              <c:strCache>
                <c:ptCount val="4"/>
                <c:pt idx="0">
                  <c:v>Mindre än ett år</c:v>
                </c:pt>
                <c:pt idx="1">
                  <c:v>1-5 år</c:v>
                </c:pt>
                <c:pt idx="2">
                  <c:v>5-10 år</c:v>
                </c:pt>
                <c:pt idx="3">
                  <c:v>Mer än tio år</c:v>
                </c:pt>
              </c:strCache>
            </c:strRef>
          </c:cat>
          <c:val>
            <c:numRef>
              <c:f>'Länge medlem'!$B$3:$B$6</c:f>
              <c:numCache>
                <c:formatCode>General</c:formatCode>
                <c:ptCount val="4"/>
                <c:pt idx="0">
                  <c:v>457</c:v>
                </c:pt>
                <c:pt idx="1">
                  <c:v>1400</c:v>
                </c:pt>
                <c:pt idx="2">
                  <c:v>1028</c:v>
                </c:pt>
                <c:pt idx="3">
                  <c:v>1568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64-4219-B32C-CC079C846A8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sv-SE" sz="16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 sz="1600" b="1"/>
              <a:t>Antal respondenter per länsförening</a:t>
            </a:r>
          </a:p>
        </c:rich>
      </c:tx>
      <c:layout>
        <c:manualLayout>
          <c:xMode val="edge"/>
          <c:yMode val="edge"/>
          <c:x val="0.2594780678948150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sv-SE" sz="16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v-SE"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Länsförening!$A$2:$A$22</c:f>
              <c:strCache>
                <c:ptCount val="21"/>
                <c:pt idx="0">
                  <c:v>Stockholms län</c:v>
                </c:pt>
                <c:pt idx="1">
                  <c:v>Västra Götalands län</c:v>
                </c:pt>
                <c:pt idx="2">
                  <c:v>Skåne län</c:v>
                </c:pt>
                <c:pt idx="3">
                  <c:v>Östergötlands län</c:v>
                </c:pt>
                <c:pt idx="4">
                  <c:v>Uppsala län</c:v>
                </c:pt>
                <c:pt idx="5">
                  <c:v>Jönköpings län</c:v>
                </c:pt>
                <c:pt idx="6">
                  <c:v>Vet ej</c:v>
                </c:pt>
                <c:pt idx="7">
                  <c:v>Hallands län</c:v>
                </c:pt>
                <c:pt idx="8">
                  <c:v>Västerbottens län</c:v>
                </c:pt>
                <c:pt idx="9">
                  <c:v>Dalarnas län</c:v>
                </c:pt>
                <c:pt idx="10">
                  <c:v>Örebro län</c:v>
                </c:pt>
                <c:pt idx="11">
                  <c:v>Kalmar län</c:v>
                </c:pt>
                <c:pt idx="12">
                  <c:v>Södermanlands län</c:v>
                </c:pt>
                <c:pt idx="13">
                  <c:v>Kronobergs län</c:v>
                </c:pt>
                <c:pt idx="14">
                  <c:v>Gävleborgs län</c:v>
                </c:pt>
                <c:pt idx="15">
                  <c:v>Västmanlands län</c:v>
                </c:pt>
                <c:pt idx="16">
                  <c:v>Värmlands län</c:v>
                </c:pt>
                <c:pt idx="17">
                  <c:v>Norrbottens län</c:v>
                </c:pt>
                <c:pt idx="18">
                  <c:v>Västernorrlands län</c:v>
                </c:pt>
                <c:pt idx="19">
                  <c:v>Jämtlands län</c:v>
                </c:pt>
                <c:pt idx="20">
                  <c:v>Blekinge län</c:v>
                </c:pt>
              </c:strCache>
            </c:strRef>
          </c:cat>
          <c:val>
            <c:numRef>
              <c:f>Länsförening!$B$2:$B$22</c:f>
              <c:numCache>
                <c:formatCode>General</c:formatCode>
                <c:ptCount val="21"/>
                <c:pt idx="0">
                  <c:v>886</c:v>
                </c:pt>
                <c:pt idx="1">
                  <c:v>742</c:v>
                </c:pt>
                <c:pt idx="2">
                  <c:v>607</c:v>
                </c:pt>
                <c:pt idx="3">
                  <c:v>276</c:v>
                </c:pt>
                <c:pt idx="4">
                  <c:v>200</c:v>
                </c:pt>
                <c:pt idx="5">
                  <c:v>190</c:v>
                </c:pt>
                <c:pt idx="6">
                  <c:v>172</c:v>
                </c:pt>
                <c:pt idx="7">
                  <c:v>138</c:v>
                </c:pt>
                <c:pt idx="8">
                  <c:v>130</c:v>
                </c:pt>
                <c:pt idx="9">
                  <c:v>117</c:v>
                </c:pt>
                <c:pt idx="10">
                  <c:v>114</c:v>
                </c:pt>
                <c:pt idx="11">
                  <c:v>113</c:v>
                </c:pt>
                <c:pt idx="12">
                  <c:v>110</c:v>
                </c:pt>
                <c:pt idx="13">
                  <c:v>103</c:v>
                </c:pt>
                <c:pt idx="14">
                  <c:v>102</c:v>
                </c:pt>
                <c:pt idx="15">
                  <c:v>102</c:v>
                </c:pt>
                <c:pt idx="16">
                  <c:v>85</c:v>
                </c:pt>
                <c:pt idx="17">
                  <c:v>79</c:v>
                </c:pt>
                <c:pt idx="18">
                  <c:v>76</c:v>
                </c:pt>
                <c:pt idx="19">
                  <c:v>56</c:v>
                </c:pt>
                <c:pt idx="20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1-4199-BF94-BA4F99A601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5489048"/>
        <c:axId val="425489376"/>
      </c:barChart>
      <c:catAx>
        <c:axId val="425489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5489376"/>
        <c:crosses val="autoZero"/>
        <c:auto val="1"/>
        <c:lblAlgn val="ctr"/>
        <c:lblOffset val="100"/>
        <c:noMultiLvlLbl val="0"/>
      </c:catAx>
      <c:valAx>
        <c:axId val="42548937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25489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lang="sv-SE" sz="900" b="0" i="0" u="none" strike="noStrike" kern="1200" baseline="0"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sv-SE" sz="16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 sz="1600" b="1"/>
              <a:t>Antal respondenter per</a:t>
            </a:r>
            <a:r>
              <a:rPr lang="sv-SE" sz="1600" b="1" baseline="0"/>
              <a:t> lokalfö</a:t>
            </a:r>
            <a:r>
              <a:rPr lang="sv-SE" sz="1600" b="1"/>
              <a:t>rening</a:t>
            </a:r>
          </a:p>
        </c:rich>
      </c:tx>
      <c:layout>
        <c:manualLayout>
          <c:xMode val="edge"/>
          <c:yMode val="edge"/>
          <c:x val="0.2594780678948150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sv-SE" sz="16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v-SE"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Lokalförening!$A$3:$A$13</c:f>
              <c:strCache>
                <c:ptCount val="11"/>
                <c:pt idx="0">
                  <c:v>Hässleholm</c:v>
                </c:pt>
                <c:pt idx="1">
                  <c:v>Sundsvall</c:v>
                </c:pt>
                <c:pt idx="2">
                  <c:v>Sjuhäradsbygden</c:v>
                </c:pt>
                <c:pt idx="3">
                  <c:v>Uddevalla med omnejd</c:v>
                </c:pt>
                <c:pt idx="4">
                  <c:v>Skaraborg</c:v>
                </c:pt>
                <c:pt idx="5">
                  <c:v>Malmö med omnejd</c:v>
                </c:pt>
                <c:pt idx="6">
                  <c:v>Helsingborg/Kristianstad</c:v>
                </c:pt>
                <c:pt idx="7">
                  <c:v>Lundabygden</c:v>
                </c:pt>
                <c:pt idx="8">
                  <c:v>Göteborg med omnejd</c:v>
                </c:pt>
                <c:pt idx="9">
                  <c:v>Ingen</c:v>
                </c:pt>
                <c:pt idx="10">
                  <c:v>Vet ej</c:v>
                </c:pt>
              </c:strCache>
            </c:strRef>
          </c:cat>
          <c:val>
            <c:numRef>
              <c:f>Lokalförening!$B$3:$B$13</c:f>
              <c:numCache>
                <c:formatCode>General</c:formatCode>
                <c:ptCount val="11"/>
                <c:pt idx="0">
                  <c:v>40</c:v>
                </c:pt>
                <c:pt idx="1">
                  <c:v>56</c:v>
                </c:pt>
                <c:pt idx="2">
                  <c:v>95</c:v>
                </c:pt>
                <c:pt idx="3">
                  <c:v>125</c:v>
                </c:pt>
                <c:pt idx="4">
                  <c:v>152</c:v>
                </c:pt>
                <c:pt idx="5">
                  <c:v>158</c:v>
                </c:pt>
                <c:pt idx="6">
                  <c:v>161</c:v>
                </c:pt>
                <c:pt idx="7">
                  <c:v>193</c:v>
                </c:pt>
                <c:pt idx="8">
                  <c:v>393</c:v>
                </c:pt>
                <c:pt idx="9">
                  <c:v>1144</c:v>
                </c:pt>
                <c:pt idx="10">
                  <c:v>1936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1-48B8-8B9E-CB84B5D908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5489048"/>
        <c:axId val="425489376"/>
      </c:barChart>
      <c:catAx>
        <c:axId val="425489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5489376"/>
        <c:crosses val="autoZero"/>
        <c:auto val="1"/>
        <c:lblAlgn val="ctr"/>
        <c:lblOffset val="100"/>
        <c:noMultiLvlLbl val="0"/>
      </c:catAx>
      <c:valAx>
        <c:axId val="42548937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25489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lang="sv-SE" sz="900" b="0" i="0" u="none" strike="noStrike" kern="1200" baseline="0"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 sz="1600"/>
              <a:t>Diagnoser bland respondenterna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0" normalizeH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Diagnos!$A$3:$A$8</c:f>
              <c:strCache>
                <c:ptCount val="6"/>
                <c:pt idx="0">
                  <c:v>Celiaki</c:v>
                </c:pt>
                <c:pt idx="1">
                  <c:v>Laktosintolerans</c:v>
                </c:pt>
                <c:pt idx="2">
                  <c:v>Mjölkproteinallergi</c:v>
                </c:pt>
                <c:pt idx="3">
                  <c:v>Sojaproteinallergi</c:v>
                </c:pt>
                <c:pt idx="4">
                  <c:v>Jag avstår från att svara på denna fråga</c:v>
                </c:pt>
                <c:pt idx="5">
                  <c:v>Nej</c:v>
                </c:pt>
              </c:strCache>
            </c:strRef>
          </c:cat>
          <c:val>
            <c:numRef>
              <c:f>Diagnos!$C$3:$C$8</c:f>
              <c:numCache>
                <c:formatCode>0%</c:formatCode>
                <c:ptCount val="6"/>
                <c:pt idx="0">
                  <c:v>0.76688664596273293</c:v>
                </c:pt>
                <c:pt idx="1">
                  <c:v>0.11684782608695653</c:v>
                </c:pt>
                <c:pt idx="2">
                  <c:v>4.2701863354037264E-2</c:v>
                </c:pt>
                <c:pt idx="3">
                  <c:v>1.2616459627329192E-2</c:v>
                </c:pt>
                <c:pt idx="4">
                  <c:v>5.822981366459627E-3</c:v>
                </c:pt>
                <c:pt idx="5">
                  <c:v>5.5124223602484472E-2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17-4F59-BD3C-725E495F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473343832"/>
        <c:axId val="473339896"/>
      </c:barChart>
      <c:catAx>
        <c:axId val="4733438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3339896"/>
        <c:crosses val="autoZero"/>
        <c:auto val="1"/>
        <c:lblAlgn val="ctr"/>
        <c:lblOffset val="100"/>
        <c:noMultiLvlLbl val="0"/>
      </c:catAx>
      <c:valAx>
        <c:axId val="47333989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3343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sv-SE" sz="16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 sz="1600" b="1"/>
              <a:t>Respondenternas</a:t>
            </a:r>
            <a:r>
              <a:rPr lang="sv-SE" sz="1600" b="1" baseline="0"/>
              <a:t> deltagande i aktiviteter</a:t>
            </a:r>
            <a:endParaRPr lang="sv-SE" sz="1600" b="1"/>
          </a:p>
        </c:rich>
      </c:tx>
      <c:layout>
        <c:manualLayout>
          <c:xMode val="edge"/>
          <c:yMode val="edge"/>
          <c:x val="0.2594780678948150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sv-SE" sz="16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sv-SE"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Aktivitetsdeltagande!$A$2:$A$9</c:f>
              <c:strCache>
                <c:ptCount val="8"/>
                <c:pt idx="0">
                  <c:v>Jag har inte deltagit i någon aktivitet</c:v>
                </c:pt>
                <c:pt idx="1">
                  <c:v>Matmässa</c:v>
                </c:pt>
                <c:pt idx="2">
                  <c:v>Fika/middag</c:v>
                </c:pt>
                <c:pt idx="3">
                  <c:v>Föreläsning</c:v>
                </c:pt>
                <c:pt idx="4">
                  <c:v>Bakkurs</c:v>
                </c:pt>
                <c:pt idx="5">
                  <c:v>Utflykt</c:v>
                </c:pt>
                <c:pt idx="6">
                  <c:v>Studiebesök</c:v>
                </c:pt>
                <c:pt idx="7">
                  <c:v>Annat</c:v>
                </c:pt>
              </c:strCache>
            </c:strRef>
          </c:cat>
          <c:val>
            <c:numRef>
              <c:f>Aktivitetsdeltagande!$B$2:$B$9</c:f>
              <c:numCache>
                <c:formatCode>General</c:formatCode>
                <c:ptCount val="8"/>
                <c:pt idx="0">
                  <c:v>3350</c:v>
                </c:pt>
                <c:pt idx="1">
                  <c:v>556</c:v>
                </c:pt>
                <c:pt idx="2">
                  <c:v>342</c:v>
                </c:pt>
                <c:pt idx="3">
                  <c:v>215</c:v>
                </c:pt>
                <c:pt idx="4">
                  <c:v>146</c:v>
                </c:pt>
                <c:pt idx="5">
                  <c:v>198</c:v>
                </c:pt>
                <c:pt idx="6">
                  <c:v>70</c:v>
                </c:pt>
                <c:pt idx="7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69-4C58-9789-FAC6FABB74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5489048"/>
        <c:axId val="425489376"/>
      </c:barChart>
      <c:catAx>
        <c:axId val="425489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sv-SE"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25489376"/>
        <c:crosses val="autoZero"/>
        <c:auto val="1"/>
        <c:lblAlgn val="ctr"/>
        <c:lblOffset val="100"/>
        <c:noMultiLvlLbl val="0"/>
      </c:catAx>
      <c:valAx>
        <c:axId val="42548937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25489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 lang="sv-SE" sz="900" b="0" i="0" u="none" strike="noStrike" kern="1200" baseline="0"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Hur blev du medlem?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'Hur medlem'!$A$3:$A$8</c:f>
              <c:strCache>
                <c:ptCount val="6"/>
                <c:pt idx="0">
                  <c:v>Minns ej/vet ej</c:v>
                </c:pt>
                <c:pt idx="1">
                  <c:v>Via hemsidan</c:v>
                </c:pt>
                <c:pt idx="2">
                  <c:v>Tipsad av dietist</c:v>
                </c:pt>
                <c:pt idx="3">
                  <c:v>Tipsad av kompis</c:v>
                </c:pt>
                <c:pt idx="4">
                  <c:v>Såg en annons om förbundet</c:v>
                </c:pt>
                <c:pt idx="5">
                  <c:v>Tipsad av läkare</c:v>
                </c:pt>
              </c:strCache>
            </c:strRef>
          </c:cat>
          <c:val>
            <c:numRef>
              <c:f>'Hur medlem'!$C$3:$C$8</c:f>
              <c:numCache>
                <c:formatCode>0%</c:formatCode>
                <c:ptCount val="6"/>
                <c:pt idx="0">
                  <c:v>0.2804850662474736</c:v>
                </c:pt>
                <c:pt idx="1">
                  <c:v>0.2393891758365147</c:v>
                </c:pt>
                <c:pt idx="2">
                  <c:v>0.23624522793622277</c:v>
                </c:pt>
                <c:pt idx="3">
                  <c:v>0.10846620256007186</c:v>
                </c:pt>
                <c:pt idx="4">
                  <c:v>8.1293509993262972E-2</c:v>
                </c:pt>
                <c:pt idx="5">
                  <c:v>5.4120817426454075E-2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2C-4057-87F2-33AB2E9AA7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7338448"/>
        <c:axId val="477338776"/>
      </c:barChart>
      <c:catAx>
        <c:axId val="477338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7338776"/>
        <c:crosses val="autoZero"/>
        <c:auto val="1"/>
        <c:lblAlgn val="ctr"/>
        <c:lblOffset val="100"/>
        <c:noMultiLvlLbl val="0"/>
      </c:catAx>
      <c:valAx>
        <c:axId val="47733877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7338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0.00787</cdr:x>
      <cdr:y>0.92445</cdr:y>
    </cdr:from>
    <cdr:to>
      <cdr:x>0.43014</cdr:x>
      <cdr:y>0.9819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82778" y="4022588"/>
          <a:ext cx="4440432" cy="249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800" i="1" dirty="0"/>
            <a:t>Annat samt Vill ej uppge = 0,4%, n = 4 452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</cdr:x>
      <cdr:y>0.63569</cdr:y>
    </cdr:from>
    <cdr:to>
      <cdr:x>0.23746</cdr:x>
      <cdr:y>0.98794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115671" y="2766110"/>
          <a:ext cx="2381387" cy="15327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v-SE" sz="1100" dirty="0"/>
        </a:p>
      </cdr:txBody>
    </cdr:sp>
  </cdr:relSizeAnchor>
  <cdr:relSizeAnchor xmlns:cdr="http://schemas.openxmlformats.org/drawingml/2006/chartDrawing">
    <cdr:from>
      <cdr:x>0.8743</cdr:x>
      <cdr:y>0.70671</cdr:y>
    </cdr:from>
    <cdr:to>
      <cdr:x>1</cdr:x>
      <cdr:y>1</cdr:y>
    </cdr:to>
    <cdr:sp macro="" textlink="">
      <cdr:nvSpPr>
        <cdr:cNvPr id="3" name="textruta 2"/>
        <cdr:cNvSpPr txBox="1"/>
      </cdr:nvSpPr>
      <cdr:spPr>
        <a:xfrm xmlns:a="http://schemas.openxmlformats.org/drawingml/2006/main">
          <a:off x="9193822" y="3075134"/>
          <a:ext cx="1321777" cy="12762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v-SE" sz="1100" i="1" dirty="0"/>
            <a:t>Kategorisering</a:t>
          </a:r>
        </a:p>
        <a:p xmlns:a="http://schemas.openxmlformats.org/drawingml/2006/main">
          <a:r>
            <a:rPr lang="sv-SE" sz="1100" i="1" dirty="0"/>
            <a:t>0-15 = barn</a:t>
          </a:r>
        </a:p>
        <a:p xmlns:a="http://schemas.openxmlformats.org/drawingml/2006/main">
          <a:r>
            <a:rPr lang="sv-SE" i="1" dirty="0"/>
            <a:t>16-26 = ung vuxen</a:t>
          </a:r>
        </a:p>
        <a:p xmlns:a="http://schemas.openxmlformats.org/drawingml/2006/main">
          <a:r>
            <a:rPr lang="sv-SE" sz="1100" i="1" dirty="0"/>
            <a:t>27-65 = vuxen</a:t>
          </a:r>
        </a:p>
        <a:p xmlns:a="http://schemas.openxmlformats.org/drawingml/2006/main">
          <a:r>
            <a:rPr lang="sv-SE" i="1" dirty="0"/>
            <a:t>&gt;65 = pensionär</a:t>
          </a:r>
        </a:p>
        <a:p xmlns:a="http://schemas.openxmlformats.org/drawingml/2006/main">
          <a:endParaRPr lang="sv-SE" sz="1100" i="1" dirty="0"/>
        </a:p>
        <a:p xmlns:a="http://schemas.openxmlformats.org/drawingml/2006/main">
          <a:r>
            <a:rPr lang="sv-SE" i="1" dirty="0"/>
            <a:t>n = 4 452</a:t>
          </a:r>
          <a:endParaRPr lang="sv-SE" sz="1100" i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0.92113</cdr:x>
      <cdr:y>0.94471</cdr:y>
    </cdr:from>
    <cdr:to>
      <cdr:x>1</cdr:x>
      <cdr:y>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9686192" y="4110765"/>
          <a:ext cx="829408" cy="2405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i="1" dirty="0"/>
            <a:t>n = 4 453</a:t>
          </a:r>
          <a:endParaRPr lang="sv-SE" sz="1100" i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250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138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759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277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703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847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588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731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075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595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622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C885-7AE1-4764-9510-22E24EBADD97}" type="datetimeFigureOut">
              <a:rPr lang="sv-SE" smtClean="0"/>
              <a:t>2017-06-14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979B8-CA63-4359-BB69-485E81F3C1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521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latin typeface="Gotham Book" pitchFamily="50" charset="0"/>
                <a:cs typeface="Gotham Book" pitchFamily="50" charset="0"/>
              </a:rPr>
              <a:t>Medlemsundersökning 2016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133" y="3972719"/>
            <a:ext cx="2395733" cy="104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31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382290FA-0562-4FAF-8FA1-1C7E9481B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1907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Aktivitetsdeltagande</a:t>
            </a:r>
          </a:p>
        </p:txBody>
      </p:sp>
      <p:sp>
        <p:nvSpPr>
          <p:cNvPr id="6" name="textruta 1"/>
          <p:cNvSpPr txBox="1"/>
          <p:nvPr/>
        </p:nvSpPr>
        <p:spPr>
          <a:xfrm>
            <a:off x="10562492" y="5896064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</a:t>
            </a:r>
            <a:r>
              <a:rPr lang="sv-SE" i="1" dirty="0"/>
              <a:t>4 453</a:t>
            </a:r>
            <a:endParaRPr lang="sv-SE" sz="1100" i="1" dirty="0"/>
          </a:p>
        </p:txBody>
      </p:sp>
    </p:spTree>
    <p:extLst>
      <p:ext uri="{BB962C8B-B14F-4D97-AF65-F5344CB8AC3E}">
        <p14:creationId xmlns:p14="http://schemas.microsoft.com/office/powerpoint/2010/main" val="293205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0E1CD8CE-4CAD-43F8-B685-2A4C2A68CF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4586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Medlemsrekryteringskanaler</a:t>
            </a:r>
          </a:p>
        </p:txBody>
      </p:sp>
      <p:sp>
        <p:nvSpPr>
          <p:cNvPr id="6" name="textruta 1"/>
          <p:cNvSpPr txBox="1"/>
          <p:nvPr/>
        </p:nvSpPr>
        <p:spPr>
          <a:xfrm>
            <a:off x="10439400" y="5875408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4 453</a:t>
            </a:r>
          </a:p>
        </p:txBody>
      </p:sp>
    </p:spTree>
    <p:extLst>
      <p:ext uri="{BB962C8B-B14F-4D97-AF65-F5344CB8AC3E}">
        <p14:creationId xmlns:p14="http://schemas.microsoft.com/office/powerpoint/2010/main" val="4162886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FBA86B55-C2BA-406A-B39F-8E3D215034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5089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Intresseområdesprioriteringar</a:t>
            </a:r>
          </a:p>
        </p:txBody>
      </p:sp>
      <p:sp>
        <p:nvSpPr>
          <p:cNvPr id="6" name="textruta 1"/>
          <p:cNvSpPr txBox="1"/>
          <p:nvPr/>
        </p:nvSpPr>
        <p:spPr>
          <a:xfrm>
            <a:off x="10580077" y="5884201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4 453</a:t>
            </a:r>
          </a:p>
        </p:txBody>
      </p:sp>
    </p:spTree>
    <p:extLst>
      <p:ext uri="{BB962C8B-B14F-4D97-AF65-F5344CB8AC3E}">
        <p14:creationId xmlns:p14="http://schemas.microsoft.com/office/powerpoint/2010/main" val="343788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3F22E51E-7387-426F-855F-FF078F4505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8751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Intresseområdesprioriteringar</a:t>
            </a:r>
          </a:p>
        </p:txBody>
      </p:sp>
      <p:sp>
        <p:nvSpPr>
          <p:cNvPr id="6" name="textruta 1"/>
          <p:cNvSpPr txBox="1"/>
          <p:nvPr/>
        </p:nvSpPr>
        <p:spPr>
          <a:xfrm>
            <a:off x="10544906" y="5898239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4 453</a:t>
            </a:r>
          </a:p>
        </p:txBody>
      </p:sp>
    </p:spTree>
    <p:extLst>
      <p:ext uri="{BB962C8B-B14F-4D97-AF65-F5344CB8AC3E}">
        <p14:creationId xmlns:p14="http://schemas.microsoft.com/office/powerpoint/2010/main" val="853416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A4C77B2E-9F71-4E6A-83F7-FAF3F5C588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408849"/>
              </p:ext>
            </p:extLst>
          </p:nvPr>
        </p:nvGraphicFramePr>
        <p:xfrm>
          <a:off x="838200" y="1803788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Viktigaste anledning till medlemskap</a:t>
            </a:r>
          </a:p>
        </p:txBody>
      </p:sp>
      <p:sp>
        <p:nvSpPr>
          <p:cNvPr id="5" name="textruta 1"/>
          <p:cNvSpPr txBox="1"/>
          <p:nvPr/>
        </p:nvSpPr>
        <p:spPr>
          <a:xfrm>
            <a:off x="10553701" y="5841149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</a:t>
            </a:r>
            <a:r>
              <a:rPr lang="sv-SE" i="1" dirty="0"/>
              <a:t>4 453</a:t>
            </a:r>
            <a:endParaRPr lang="sv-SE" sz="1100" i="1" dirty="0"/>
          </a:p>
        </p:txBody>
      </p:sp>
    </p:spTree>
    <p:extLst>
      <p:ext uri="{BB962C8B-B14F-4D97-AF65-F5344CB8AC3E}">
        <p14:creationId xmlns:p14="http://schemas.microsoft.com/office/powerpoint/2010/main" val="397035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7D08D1F5-70A4-4750-B7BA-9CAC9CB84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3733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Månadsgivare</a:t>
            </a:r>
          </a:p>
        </p:txBody>
      </p:sp>
      <p:sp>
        <p:nvSpPr>
          <p:cNvPr id="8" name="textruta 1"/>
          <p:cNvSpPr txBox="1"/>
          <p:nvPr/>
        </p:nvSpPr>
        <p:spPr>
          <a:xfrm>
            <a:off x="10469880" y="5863137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</a:t>
            </a:r>
            <a:r>
              <a:rPr lang="sv-SE" i="1" dirty="0"/>
              <a:t>4 453</a:t>
            </a:r>
            <a:endParaRPr lang="sv-SE" sz="1100" i="1" dirty="0"/>
          </a:p>
        </p:txBody>
      </p:sp>
    </p:spTree>
    <p:extLst>
      <p:ext uri="{BB962C8B-B14F-4D97-AF65-F5344CB8AC3E}">
        <p14:creationId xmlns:p14="http://schemas.microsoft.com/office/powerpoint/2010/main" val="1526872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Månadsgivare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37715B44-8DE9-4913-A6AB-C75783FB3F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5171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ruta 1"/>
          <p:cNvSpPr txBox="1"/>
          <p:nvPr/>
        </p:nvSpPr>
        <p:spPr>
          <a:xfrm>
            <a:off x="10600592" y="5865621"/>
            <a:ext cx="753208" cy="2274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</a:t>
            </a:r>
            <a:r>
              <a:rPr lang="sv-SE" i="1" dirty="0"/>
              <a:t>998</a:t>
            </a:r>
            <a:endParaRPr lang="sv-SE" sz="1100" i="1" dirty="0"/>
          </a:p>
        </p:txBody>
      </p:sp>
    </p:spTree>
    <p:extLst>
      <p:ext uri="{BB962C8B-B14F-4D97-AF65-F5344CB8AC3E}">
        <p14:creationId xmlns:p14="http://schemas.microsoft.com/office/powerpoint/2010/main" val="783251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Kvinnor något mer aktiva än män</a:t>
            </a:r>
          </a:p>
        </p:txBody>
      </p:sp>
      <p:sp>
        <p:nvSpPr>
          <p:cNvPr id="9" name="textruta 1"/>
          <p:cNvSpPr txBox="1"/>
          <p:nvPr/>
        </p:nvSpPr>
        <p:spPr>
          <a:xfrm>
            <a:off x="965200" y="5230313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</a:t>
            </a:r>
            <a:r>
              <a:rPr lang="sv-SE" i="1" dirty="0"/>
              <a:t>4 326</a:t>
            </a:r>
            <a:endParaRPr lang="sv-SE" sz="1100" i="1" dirty="0"/>
          </a:p>
        </p:txBody>
      </p:sp>
      <p:sp>
        <p:nvSpPr>
          <p:cNvPr id="5" name="textruta 4"/>
          <p:cNvSpPr txBox="1"/>
          <p:nvPr/>
        </p:nvSpPr>
        <p:spPr>
          <a:xfrm>
            <a:off x="965200" y="4855029"/>
            <a:ext cx="86837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Matmässan intresserar kvinnor något mer än männen som hellre gör något annat än deltar i aktiviteter. Skillnaden är dock inte så stor.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233141"/>
              </p:ext>
            </p:extLst>
          </p:nvPr>
        </p:nvGraphicFramePr>
        <p:xfrm>
          <a:off x="3657601" y="2934788"/>
          <a:ext cx="3549649" cy="1317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2413">
                  <a:extLst>
                    <a:ext uri="{9D8B030D-6E8A-4147-A177-3AD203B41FA5}">
                      <a16:colId xmlns:a16="http://schemas.microsoft.com/office/drawing/2014/main" val="4027482187"/>
                    </a:ext>
                  </a:extLst>
                </a:gridCol>
                <a:gridCol w="973618">
                  <a:extLst>
                    <a:ext uri="{9D8B030D-6E8A-4147-A177-3AD203B41FA5}">
                      <a16:colId xmlns:a16="http://schemas.microsoft.com/office/drawing/2014/main" val="650731113"/>
                    </a:ext>
                  </a:extLst>
                </a:gridCol>
                <a:gridCol w="973618">
                  <a:extLst>
                    <a:ext uri="{9D8B030D-6E8A-4147-A177-3AD203B41FA5}">
                      <a16:colId xmlns:a16="http://schemas.microsoft.com/office/drawing/2014/main" val="4190344638"/>
                    </a:ext>
                  </a:extLst>
                </a:gridCol>
              </a:tblGrid>
              <a:tr h="43932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Deltagit i aktivitet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Kvinna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Man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41134484"/>
                  </a:ext>
                </a:extLst>
              </a:tr>
              <a:tr h="43932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Ja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26%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>
                          <a:effectLst/>
                        </a:rPr>
                        <a:t>21%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5159981"/>
                  </a:ext>
                </a:extLst>
              </a:tr>
              <a:tr h="439322"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Nej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74%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79%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2770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28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Pensionärer aktiva</a:t>
            </a:r>
          </a:p>
        </p:txBody>
      </p:sp>
      <p:sp>
        <p:nvSpPr>
          <p:cNvPr id="9" name="textruta 1"/>
          <p:cNvSpPr txBox="1"/>
          <p:nvPr/>
        </p:nvSpPr>
        <p:spPr>
          <a:xfrm>
            <a:off x="965200" y="5328880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</a:t>
            </a:r>
            <a:r>
              <a:rPr lang="sv-SE" i="1" dirty="0"/>
              <a:t>4 341</a:t>
            </a:r>
            <a:endParaRPr lang="sv-SE" sz="1100" i="1" dirty="0"/>
          </a:p>
        </p:txBody>
      </p:sp>
      <p:sp>
        <p:nvSpPr>
          <p:cNvPr id="5" name="textruta 4"/>
          <p:cNvSpPr txBox="1"/>
          <p:nvPr/>
        </p:nvSpPr>
        <p:spPr>
          <a:xfrm>
            <a:off x="965200" y="4867215"/>
            <a:ext cx="8683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Medlemmar överlag ganska inaktiva, men pensionärer tillhör de mest aktiva. Populärast bland dem är matmässa, fika och föreläsningar. Unga vuxna gillar matmässor.</a:t>
            </a: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0172251"/>
              </p:ext>
            </p:extLst>
          </p:nvPr>
        </p:nvGraphicFramePr>
        <p:xfrm>
          <a:off x="3361511" y="2699656"/>
          <a:ext cx="4981301" cy="1262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2113">
                  <a:extLst>
                    <a:ext uri="{9D8B030D-6E8A-4147-A177-3AD203B41FA5}">
                      <a16:colId xmlns:a16="http://schemas.microsoft.com/office/drawing/2014/main" val="2570981638"/>
                    </a:ext>
                  </a:extLst>
                </a:gridCol>
                <a:gridCol w="882297">
                  <a:extLst>
                    <a:ext uri="{9D8B030D-6E8A-4147-A177-3AD203B41FA5}">
                      <a16:colId xmlns:a16="http://schemas.microsoft.com/office/drawing/2014/main" val="4282151442"/>
                    </a:ext>
                  </a:extLst>
                </a:gridCol>
                <a:gridCol w="882297">
                  <a:extLst>
                    <a:ext uri="{9D8B030D-6E8A-4147-A177-3AD203B41FA5}">
                      <a16:colId xmlns:a16="http://schemas.microsoft.com/office/drawing/2014/main" val="2143294836"/>
                    </a:ext>
                  </a:extLst>
                </a:gridCol>
                <a:gridCol w="882297">
                  <a:extLst>
                    <a:ext uri="{9D8B030D-6E8A-4147-A177-3AD203B41FA5}">
                      <a16:colId xmlns:a16="http://schemas.microsoft.com/office/drawing/2014/main" val="2267652812"/>
                    </a:ext>
                  </a:extLst>
                </a:gridCol>
                <a:gridCol w="882297">
                  <a:extLst>
                    <a:ext uri="{9D8B030D-6E8A-4147-A177-3AD203B41FA5}">
                      <a16:colId xmlns:a16="http://schemas.microsoft.com/office/drawing/2014/main" val="2391669780"/>
                    </a:ext>
                  </a:extLst>
                </a:gridCol>
              </a:tblGrid>
              <a:tr h="42099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Deltagit i aktivitet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Barn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Ung vuxen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Vuxen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Pensionär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95546684"/>
                  </a:ext>
                </a:extLst>
              </a:tr>
              <a:tr h="42099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Ja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23%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19%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21%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u="none" strike="noStrike" dirty="0">
                          <a:effectLst/>
                        </a:rPr>
                        <a:t>35%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06086085"/>
                  </a:ext>
                </a:extLst>
              </a:tr>
              <a:tr h="420998"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Nej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>
                          <a:effectLst/>
                        </a:rPr>
                        <a:t>77%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81%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79%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u="none" strike="noStrike" dirty="0">
                          <a:effectLst/>
                        </a:rPr>
                        <a:t>65%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43378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65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vi rekryterar nya medlemmar uppdelat på ålder.</a:t>
            </a:r>
          </a:p>
        </p:txBody>
      </p:sp>
      <p:sp>
        <p:nvSpPr>
          <p:cNvPr id="9" name="textruta 1"/>
          <p:cNvSpPr txBox="1"/>
          <p:nvPr/>
        </p:nvSpPr>
        <p:spPr>
          <a:xfrm>
            <a:off x="965200" y="5328880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</a:t>
            </a:r>
            <a:r>
              <a:rPr lang="sv-SE" i="1" dirty="0"/>
              <a:t>4 377</a:t>
            </a:r>
            <a:endParaRPr lang="sv-SE" sz="1100" i="1" dirty="0"/>
          </a:p>
        </p:txBody>
      </p:sp>
      <p:sp>
        <p:nvSpPr>
          <p:cNvPr id="5" name="textruta 4"/>
          <p:cNvSpPr txBox="1"/>
          <p:nvPr/>
        </p:nvSpPr>
        <p:spPr>
          <a:xfrm>
            <a:off x="965200" y="4867215"/>
            <a:ext cx="8683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Dietisterna viktiga när det gäller att fånga upp barn. Pensionärer tittar på annonser i större utsträckning än andra grupper. Unga vuxna vet inte, men kanske var det dietisten som tipsade föräldrarna när de var små?</a:t>
            </a: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300987"/>
              </p:ext>
            </p:extLst>
          </p:nvPr>
        </p:nvGraphicFramePr>
        <p:xfrm>
          <a:off x="2629989" y="2255520"/>
          <a:ext cx="6260013" cy="1846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4913">
                  <a:extLst>
                    <a:ext uri="{9D8B030D-6E8A-4147-A177-3AD203B41FA5}">
                      <a16:colId xmlns:a16="http://schemas.microsoft.com/office/drawing/2014/main" val="3686081587"/>
                    </a:ext>
                  </a:extLst>
                </a:gridCol>
                <a:gridCol w="1081275">
                  <a:extLst>
                    <a:ext uri="{9D8B030D-6E8A-4147-A177-3AD203B41FA5}">
                      <a16:colId xmlns:a16="http://schemas.microsoft.com/office/drawing/2014/main" val="2288230146"/>
                    </a:ext>
                  </a:extLst>
                </a:gridCol>
                <a:gridCol w="1081275">
                  <a:extLst>
                    <a:ext uri="{9D8B030D-6E8A-4147-A177-3AD203B41FA5}">
                      <a16:colId xmlns:a16="http://schemas.microsoft.com/office/drawing/2014/main" val="1645622121"/>
                    </a:ext>
                  </a:extLst>
                </a:gridCol>
                <a:gridCol w="1081275">
                  <a:extLst>
                    <a:ext uri="{9D8B030D-6E8A-4147-A177-3AD203B41FA5}">
                      <a16:colId xmlns:a16="http://schemas.microsoft.com/office/drawing/2014/main" val="2191224194"/>
                    </a:ext>
                  </a:extLst>
                </a:gridCol>
                <a:gridCol w="1081275">
                  <a:extLst>
                    <a:ext uri="{9D8B030D-6E8A-4147-A177-3AD203B41FA5}">
                      <a16:colId xmlns:a16="http://schemas.microsoft.com/office/drawing/2014/main" val="1164489993"/>
                    </a:ext>
                  </a:extLst>
                </a:gridCol>
              </a:tblGrid>
              <a:tr h="26376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u="none" strike="noStrike" dirty="0">
                          <a:effectLst/>
                        </a:rPr>
                        <a:t>Hur blev du medlem?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dirty="0">
                          <a:effectLst/>
                        </a:rPr>
                        <a:t>Barn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dirty="0">
                          <a:effectLst/>
                        </a:rPr>
                        <a:t>Ung vuxen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dirty="0">
                          <a:effectLst/>
                        </a:rPr>
                        <a:t>Vuxen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dirty="0">
                          <a:effectLst/>
                        </a:rPr>
                        <a:t>Pensionär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73593482"/>
                  </a:ext>
                </a:extLst>
              </a:tr>
              <a:tr h="26376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Minns ej/vet ej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17%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dirty="0">
                          <a:effectLst/>
                        </a:rPr>
                        <a:t>38%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29%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28%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1349681"/>
                  </a:ext>
                </a:extLst>
              </a:tr>
              <a:tr h="26376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Såg en annons om förbundet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dirty="0">
                          <a:effectLst/>
                        </a:rPr>
                        <a:t>15%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27751852"/>
                  </a:ext>
                </a:extLst>
              </a:tr>
              <a:tr h="26376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Tipsad av dietist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dirty="0">
                          <a:effectLst/>
                        </a:rPr>
                        <a:t>33%</a:t>
                      </a:r>
                      <a:endParaRPr lang="sv-SE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25%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21%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24%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35794237"/>
                  </a:ext>
                </a:extLst>
              </a:tr>
              <a:tr h="26376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Tipsad av kompis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9%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12%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12%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23575353"/>
                  </a:ext>
                </a:extLst>
              </a:tr>
              <a:tr h="26376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Tipsad av läkare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6%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44238112"/>
                  </a:ext>
                </a:extLst>
              </a:tr>
              <a:tr h="263761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Via hemsidan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28%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21%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28%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15%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0936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10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Medlemsundersökning höst 2016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Metod: webbenkät, svar via Internet</a:t>
            </a:r>
          </a:p>
          <a:p>
            <a:pPr marL="0" indent="0">
              <a:buNone/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Verktyg: Google Forms</a:t>
            </a:r>
          </a:p>
          <a:p>
            <a:pPr marL="0" indent="0">
              <a:buNone/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Mottagare: alla medlemmar i Celiakiförbundet med e-postadress</a:t>
            </a:r>
          </a:p>
          <a:p>
            <a:pPr marL="0" indent="0">
              <a:buNone/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Antal utsända enkätlänkar: 12 319</a:t>
            </a:r>
          </a:p>
          <a:p>
            <a:pPr marL="0" indent="0">
              <a:buNone/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Antal svar: 4 453</a:t>
            </a:r>
          </a:p>
          <a:p>
            <a:pPr marL="0" indent="0">
              <a:buNone/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Svarsfrekvens: 36 %</a:t>
            </a:r>
          </a:p>
          <a:p>
            <a:pPr marL="0" indent="0">
              <a:buNone/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Genomfört: 27 september – 12 oktober 2016</a:t>
            </a:r>
          </a:p>
          <a:p>
            <a:pPr marL="0" indent="0">
              <a:buNone/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Antal frågor i enkäten: 14</a:t>
            </a:r>
          </a:p>
          <a:p>
            <a:pPr marL="0" indent="0">
              <a:buNone/>
            </a:pPr>
            <a:endParaRPr lang="sv-SE" sz="1800" dirty="0">
              <a:latin typeface="Gotham Light" pitchFamily="50" charset="0"/>
              <a:cs typeface="Gotham Light" pitchFamily="50" charset="0"/>
            </a:endParaRPr>
          </a:p>
          <a:p>
            <a:pPr marL="0" indent="0">
              <a:buNone/>
            </a:pPr>
            <a:endParaRPr lang="sv-SE" sz="1800" dirty="0">
              <a:latin typeface="Gotham Light" pitchFamily="50" charset="0"/>
              <a:cs typeface="Gotham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96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1800" dirty="0">
                <a:latin typeface="Gotham Light" pitchFamily="50" charset="0"/>
                <a:cs typeface="Gotham Light" pitchFamily="50" charset="0"/>
              </a:rPr>
              <a:t>En åldrande </a:t>
            </a:r>
            <a:r>
              <a:rPr lang="sv-SE" sz="1800" dirty="0" err="1">
                <a:latin typeface="Gotham Light" pitchFamily="50" charset="0"/>
                <a:cs typeface="Gotham Light" pitchFamily="50" charset="0"/>
              </a:rPr>
              <a:t>medlemsbas</a:t>
            </a:r>
            <a:r>
              <a:rPr lang="sv-SE" sz="1800" dirty="0">
                <a:latin typeface="Gotham Light" pitchFamily="50" charset="0"/>
                <a:cs typeface="Gotham Light" pitchFamily="50" charset="0"/>
              </a:rPr>
              <a:t> där nästan 60 % varit medlemmar i mer än 5 år.</a:t>
            </a:r>
          </a:p>
          <a:p>
            <a:r>
              <a:rPr lang="sv-SE" sz="1800" dirty="0">
                <a:latin typeface="Gotham Light" pitchFamily="50" charset="0"/>
                <a:cs typeface="Gotham Light" pitchFamily="50" charset="0"/>
              </a:rPr>
              <a:t>Få har kännedom om lokalföreningarna.</a:t>
            </a:r>
          </a:p>
          <a:p>
            <a:r>
              <a:rPr lang="sv-SE" sz="1800" dirty="0">
                <a:latin typeface="Gotham Light" pitchFamily="50" charset="0"/>
                <a:cs typeface="Gotham Light" pitchFamily="50" charset="0"/>
              </a:rPr>
              <a:t>Nästan 90 % av respondenterna har diagnosen celiaki (eller celiaki i samband med annan diagnos).</a:t>
            </a:r>
          </a:p>
          <a:p>
            <a:r>
              <a:rPr lang="sv-SE" sz="1800" dirty="0">
                <a:latin typeface="Gotham Light" pitchFamily="50" charset="0"/>
                <a:cs typeface="Gotham Light" pitchFamily="50" charset="0"/>
              </a:rPr>
              <a:t>De flesta deltar ej i medlemsaktiviteter (75 %). Äldre är de mest aktiva.</a:t>
            </a:r>
          </a:p>
          <a:p>
            <a:r>
              <a:rPr lang="sv-SE" sz="1800" dirty="0">
                <a:latin typeface="Gotham Light" pitchFamily="50" charset="0"/>
                <a:cs typeface="Gotham Light" pitchFamily="50" charset="0"/>
              </a:rPr>
              <a:t>Viktigaste rekryteringskanalen är dietister.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Medlemmarna vill helst äta säkert utanför hemmet och att förbundet informerar om celiaki. Märkning av produkter och allmän kännedom om celiaki är också viktigt.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Medlemmarna måste övertygas om varför de ska ge pengar till forskningsfonden, mer än hälften tvekar och kan möjligen tänka sig att skänka pengar.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Största anledningen till medlemskap i förbundet är att SCF ökar kännedomen om celiaki i samhället.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sv-SE" sz="1800" dirty="0">
                <a:latin typeface="Gotham Light" pitchFamily="50" charset="0"/>
                <a:cs typeface="Gotham Light" pitchFamily="50" charset="0"/>
              </a:rPr>
              <a:t>Medlemmarna vill att SCF arbetar för merkostnadsersättning</a:t>
            </a:r>
          </a:p>
          <a:p>
            <a:endParaRPr lang="sv-SE" sz="1800" dirty="0">
              <a:latin typeface="Gotham Light" pitchFamily="50" charset="0"/>
              <a:cs typeface="Gotham Light" pitchFamily="50" charset="0"/>
            </a:endParaRPr>
          </a:p>
          <a:p>
            <a:endParaRPr lang="sv-SE" sz="1800" dirty="0">
              <a:latin typeface="Gotham Light" pitchFamily="50" charset="0"/>
              <a:cs typeface="Gotham Light" pitchFamily="50" charset="0"/>
            </a:endParaRPr>
          </a:p>
          <a:p>
            <a:endParaRPr lang="sv-SE" sz="1800" dirty="0">
              <a:latin typeface="Gotham Light" pitchFamily="50" charset="0"/>
              <a:cs typeface="Gotham Light" pitchFamily="50" charset="0"/>
            </a:endParaRPr>
          </a:p>
          <a:p>
            <a:endParaRPr lang="sv-SE" sz="1800" dirty="0">
              <a:latin typeface="Gotham Light" pitchFamily="50" charset="0"/>
              <a:cs typeface="Gotham Light" pitchFamily="50" charset="0"/>
            </a:endParaRPr>
          </a:p>
          <a:p>
            <a:endParaRPr lang="sv-SE" sz="1800" dirty="0">
              <a:latin typeface="Gotham Light" pitchFamily="50" charset="0"/>
              <a:cs typeface="Gotham Light" pitchFamily="50" charset="0"/>
            </a:endParaRPr>
          </a:p>
          <a:p>
            <a:pPr marL="0" indent="0">
              <a:buNone/>
            </a:pPr>
            <a:endParaRPr lang="sv-SE" sz="1800" dirty="0">
              <a:latin typeface="Gotham Light" pitchFamily="50" charset="0"/>
              <a:cs typeface="Gotham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83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Bakgrundsvariabler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13BD3EE3-64F5-4668-9DF7-52CDC3B1C0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7116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231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Bakgrundsvariabler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3BADE946-798E-41ED-AB27-31790A9E0C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56547"/>
              </p:ext>
            </p:extLst>
          </p:nvPr>
        </p:nvGraphicFramePr>
        <p:xfrm>
          <a:off x="743857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ruta 1"/>
          <p:cNvSpPr txBox="1"/>
          <p:nvPr/>
        </p:nvSpPr>
        <p:spPr>
          <a:xfrm>
            <a:off x="937372" y="5888807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</a:t>
            </a:r>
            <a:r>
              <a:rPr lang="sv-SE" i="1" dirty="0"/>
              <a:t>4 448</a:t>
            </a:r>
            <a:endParaRPr lang="sv-SE" sz="1100" i="1" dirty="0"/>
          </a:p>
        </p:txBody>
      </p:sp>
    </p:spTree>
    <p:extLst>
      <p:ext uri="{BB962C8B-B14F-4D97-AF65-F5344CB8AC3E}">
        <p14:creationId xmlns:p14="http://schemas.microsoft.com/office/powerpoint/2010/main" val="85443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Bakgrundsvariabler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3BE0A007-4833-40A9-A7B7-25B5084E6E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3107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149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4A23FDAE-D4AA-4EB1-BEAB-4007D336D7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39810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Bakgrundsvariabler</a:t>
            </a:r>
          </a:p>
        </p:txBody>
      </p:sp>
    </p:spTree>
    <p:extLst>
      <p:ext uri="{BB962C8B-B14F-4D97-AF65-F5344CB8AC3E}">
        <p14:creationId xmlns:p14="http://schemas.microsoft.com/office/powerpoint/2010/main" val="1011869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A7520B59-CC1C-4ABC-B15C-20EF1EFE0F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0239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Bakgrundsvariabler</a:t>
            </a:r>
          </a:p>
        </p:txBody>
      </p:sp>
      <p:sp>
        <p:nvSpPr>
          <p:cNvPr id="8" name="textruta 1"/>
          <p:cNvSpPr txBox="1"/>
          <p:nvPr/>
        </p:nvSpPr>
        <p:spPr>
          <a:xfrm>
            <a:off x="10527323" y="5898664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4 453</a:t>
            </a:r>
          </a:p>
        </p:txBody>
      </p:sp>
    </p:spTree>
    <p:extLst>
      <p:ext uri="{BB962C8B-B14F-4D97-AF65-F5344CB8AC3E}">
        <p14:creationId xmlns:p14="http://schemas.microsoft.com/office/powerpoint/2010/main" val="259352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45DFCE24-C36B-497E-A862-EEA4757612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4440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Bakgrundsvariabler</a:t>
            </a:r>
          </a:p>
        </p:txBody>
      </p:sp>
      <p:sp>
        <p:nvSpPr>
          <p:cNvPr id="10" name="textruta 1"/>
          <p:cNvSpPr txBox="1"/>
          <p:nvPr/>
        </p:nvSpPr>
        <p:spPr>
          <a:xfrm>
            <a:off x="10518530" y="5910577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4 453</a:t>
            </a:r>
          </a:p>
        </p:txBody>
      </p:sp>
    </p:spTree>
    <p:extLst>
      <p:ext uri="{BB962C8B-B14F-4D97-AF65-F5344CB8AC3E}">
        <p14:creationId xmlns:p14="http://schemas.microsoft.com/office/powerpoint/2010/main" val="1823081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Diagnosfördelning</a:t>
            </a:r>
          </a:p>
        </p:txBody>
      </p:sp>
      <p:graphicFrame>
        <p:nvGraphicFramePr>
          <p:cNvPr id="8" name="Platshållare för innehåll 7">
            <a:extLst>
              <a:ext uri="{FF2B5EF4-FFF2-40B4-BE49-F238E27FC236}">
                <a16:creationId xmlns:a16="http://schemas.microsoft.com/office/drawing/2014/main" id="{4799D582-3E44-4765-B331-CE855E250F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311043"/>
              </p:ext>
            </p:extLst>
          </p:nvPr>
        </p:nvGraphicFramePr>
        <p:xfrm>
          <a:off x="838200" y="16414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1"/>
          <p:cNvSpPr txBox="1"/>
          <p:nvPr/>
        </p:nvSpPr>
        <p:spPr>
          <a:xfrm>
            <a:off x="10428457" y="5665756"/>
            <a:ext cx="2203769" cy="20393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i="1" dirty="0"/>
              <a:t>n = </a:t>
            </a:r>
            <a:r>
              <a:rPr lang="sv-SE" i="1" dirty="0"/>
              <a:t>4 453</a:t>
            </a:r>
          </a:p>
          <a:p>
            <a:endParaRPr lang="sv-SE" sz="1100" i="1" dirty="0"/>
          </a:p>
        </p:txBody>
      </p:sp>
    </p:spTree>
    <p:extLst>
      <p:ext uri="{BB962C8B-B14F-4D97-AF65-F5344CB8AC3E}">
        <p14:creationId xmlns:p14="http://schemas.microsoft.com/office/powerpoint/2010/main" val="2422233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621</Words>
  <Application>Microsoft Office PowerPoint</Application>
  <PresentationFormat>Bredbild</PresentationFormat>
  <Paragraphs>143</Paragraphs>
  <Slides>20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Gotham Book</vt:lpstr>
      <vt:lpstr>Gotham Light</vt:lpstr>
      <vt:lpstr>Office-tema</vt:lpstr>
      <vt:lpstr>Medlemsundersökning 2016</vt:lpstr>
      <vt:lpstr>Medlemsundersökning höst 2016</vt:lpstr>
      <vt:lpstr>Bakgrundsvariabler</vt:lpstr>
      <vt:lpstr>Bakgrundsvariabler</vt:lpstr>
      <vt:lpstr>Bakgrundsvariabler</vt:lpstr>
      <vt:lpstr>Bakgrundsvariabler</vt:lpstr>
      <vt:lpstr>Bakgrundsvariabler</vt:lpstr>
      <vt:lpstr>Bakgrundsvariabler</vt:lpstr>
      <vt:lpstr>Diagnosfördelning</vt:lpstr>
      <vt:lpstr>Aktivitetsdeltagande</vt:lpstr>
      <vt:lpstr>Medlemsrekryteringskanaler</vt:lpstr>
      <vt:lpstr>Intresseområdesprioriteringar</vt:lpstr>
      <vt:lpstr>Intresseområdesprioriteringar</vt:lpstr>
      <vt:lpstr>Viktigaste anledning till medlemskap</vt:lpstr>
      <vt:lpstr>Månadsgivare</vt:lpstr>
      <vt:lpstr>Månadsgivare</vt:lpstr>
      <vt:lpstr>Kvinnor något mer aktiva än män</vt:lpstr>
      <vt:lpstr>Pensionärer aktiva</vt:lpstr>
      <vt:lpstr>Hur vi rekryterar nya medlemmar uppdelat på ålder.</vt:lpstr>
      <vt:lpstr>Sammanfattning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Jesper Lindström</dc:creator>
  <cp:lastModifiedBy>Anna Maria Schröder</cp:lastModifiedBy>
  <cp:revision>47</cp:revision>
  <cp:lastPrinted>2016-10-26T11:54:47Z</cp:lastPrinted>
  <dcterms:created xsi:type="dcterms:W3CDTF">2016-10-19T15:13:31Z</dcterms:created>
  <dcterms:modified xsi:type="dcterms:W3CDTF">2017-06-14T10:39:07Z</dcterms:modified>
</cp:coreProperties>
</file>