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67" r:id="rId5"/>
    <p:sldId id="268" r:id="rId6"/>
    <p:sldId id="270" r:id="rId7"/>
    <p:sldId id="273" r:id="rId8"/>
    <p:sldId id="274" r:id="rId9"/>
    <p:sldId id="269" r:id="rId10"/>
    <p:sldId id="271" r:id="rId11"/>
    <p:sldId id="272" r:id="rId12"/>
    <p:sldId id="281"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298" r:id="rId30"/>
  </p:sldIdLst>
  <p:sldSz cx="12192000" cy="6858000"/>
  <p:notesSz cx="6735763" cy="986631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6" d="100"/>
          <a:sy n="96" d="100"/>
        </p:scale>
        <p:origin x="108"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p>
        </p:txBody>
      </p:sp>
      <p:sp>
        <p:nvSpPr>
          <p:cNvPr id="4" name="Platshållare för datum 3"/>
          <p:cNvSpPr>
            <a:spLocks noGrp="1"/>
          </p:cNvSpPr>
          <p:nvPr>
            <p:ph type="dt" sz="half" idx="10"/>
          </p:nvPr>
        </p:nvSpPr>
        <p:spPr/>
        <p:txBody>
          <a:bodyPr/>
          <a:lstStyle/>
          <a:p>
            <a:fld id="{9B05C885-7AE1-4764-9510-22E24EBADD97}" type="datetimeFigureOut">
              <a:rPr lang="sv-SE" smtClean="0"/>
              <a:t>2017-06-14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42979B8-CA63-4359-BB69-485E81F3C1D4}" type="slidenum">
              <a:rPr lang="sv-SE" smtClean="0"/>
              <a:t>‹#›</a:t>
            </a:fld>
            <a:endParaRPr lang="sv-SE"/>
          </a:p>
        </p:txBody>
      </p:sp>
    </p:spTree>
    <p:extLst>
      <p:ext uri="{BB962C8B-B14F-4D97-AF65-F5344CB8AC3E}">
        <p14:creationId xmlns:p14="http://schemas.microsoft.com/office/powerpoint/2010/main" val="4202509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9B05C885-7AE1-4764-9510-22E24EBADD97}" type="datetimeFigureOut">
              <a:rPr lang="sv-SE" smtClean="0"/>
              <a:t>2017-06-14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42979B8-CA63-4359-BB69-485E81F3C1D4}" type="slidenum">
              <a:rPr lang="sv-SE" smtClean="0"/>
              <a:t>‹#›</a:t>
            </a:fld>
            <a:endParaRPr lang="sv-SE"/>
          </a:p>
        </p:txBody>
      </p:sp>
    </p:spTree>
    <p:extLst>
      <p:ext uri="{BB962C8B-B14F-4D97-AF65-F5344CB8AC3E}">
        <p14:creationId xmlns:p14="http://schemas.microsoft.com/office/powerpoint/2010/main" val="1291381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9B05C885-7AE1-4764-9510-22E24EBADD97}" type="datetimeFigureOut">
              <a:rPr lang="sv-SE" smtClean="0"/>
              <a:t>2017-06-14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42979B8-CA63-4359-BB69-485E81F3C1D4}" type="slidenum">
              <a:rPr lang="sv-SE" smtClean="0"/>
              <a:t>‹#›</a:t>
            </a:fld>
            <a:endParaRPr lang="sv-SE"/>
          </a:p>
        </p:txBody>
      </p:sp>
    </p:spTree>
    <p:extLst>
      <p:ext uri="{BB962C8B-B14F-4D97-AF65-F5344CB8AC3E}">
        <p14:creationId xmlns:p14="http://schemas.microsoft.com/office/powerpoint/2010/main" val="2397590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9B05C885-7AE1-4764-9510-22E24EBADD97}" type="datetimeFigureOut">
              <a:rPr lang="sv-SE" smtClean="0"/>
              <a:t>2017-06-14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42979B8-CA63-4359-BB69-485E81F3C1D4}" type="slidenum">
              <a:rPr lang="sv-SE" smtClean="0"/>
              <a:t>‹#›</a:t>
            </a:fld>
            <a:endParaRPr lang="sv-SE"/>
          </a:p>
        </p:txBody>
      </p:sp>
    </p:spTree>
    <p:extLst>
      <p:ext uri="{BB962C8B-B14F-4D97-AF65-F5344CB8AC3E}">
        <p14:creationId xmlns:p14="http://schemas.microsoft.com/office/powerpoint/2010/main" val="1502775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9B05C885-7AE1-4764-9510-22E24EBADD97}" type="datetimeFigureOut">
              <a:rPr lang="sv-SE" smtClean="0"/>
              <a:t>2017-06-14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42979B8-CA63-4359-BB69-485E81F3C1D4}" type="slidenum">
              <a:rPr lang="sv-SE" smtClean="0"/>
              <a:t>‹#›</a:t>
            </a:fld>
            <a:endParaRPr lang="sv-SE"/>
          </a:p>
        </p:txBody>
      </p:sp>
    </p:spTree>
    <p:extLst>
      <p:ext uri="{BB962C8B-B14F-4D97-AF65-F5344CB8AC3E}">
        <p14:creationId xmlns:p14="http://schemas.microsoft.com/office/powerpoint/2010/main" val="1660703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9B05C885-7AE1-4764-9510-22E24EBADD97}" type="datetimeFigureOut">
              <a:rPr lang="sv-SE" smtClean="0"/>
              <a:t>2017-06-14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842979B8-CA63-4359-BB69-485E81F3C1D4}" type="slidenum">
              <a:rPr lang="sv-SE" smtClean="0"/>
              <a:t>‹#›</a:t>
            </a:fld>
            <a:endParaRPr lang="sv-SE"/>
          </a:p>
        </p:txBody>
      </p:sp>
    </p:spTree>
    <p:extLst>
      <p:ext uri="{BB962C8B-B14F-4D97-AF65-F5344CB8AC3E}">
        <p14:creationId xmlns:p14="http://schemas.microsoft.com/office/powerpoint/2010/main" val="3841847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9B05C885-7AE1-4764-9510-22E24EBADD97}" type="datetimeFigureOut">
              <a:rPr lang="sv-SE" smtClean="0"/>
              <a:t>2017-06-14</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842979B8-CA63-4359-BB69-485E81F3C1D4}" type="slidenum">
              <a:rPr lang="sv-SE" smtClean="0"/>
              <a:t>‹#›</a:t>
            </a:fld>
            <a:endParaRPr lang="sv-SE"/>
          </a:p>
        </p:txBody>
      </p:sp>
    </p:spTree>
    <p:extLst>
      <p:ext uri="{BB962C8B-B14F-4D97-AF65-F5344CB8AC3E}">
        <p14:creationId xmlns:p14="http://schemas.microsoft.com/office/powerpoint/2010/main" val="2545887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9B05C885-7AE1-4764-9510-22E24EBADD97}" type="datetimeFigureOut">
              <a:rPr lang="sv-SE" smtClean="0"/>
              <a:t>2017-06-14</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842979B8-CA63-4359-BB69-485E81F3C1D4}" type="slidenum">
              <a:rPr lang="sv-SE" smtClean="0"/>
              <a:t>‹#›</a:t>
            </a:fld>
            <a:endParaRPr lang="sv-SE"/>
          </a:p>
        </p:txBody>
      </p:sp>
    </p:spTree>
    <p:extLst>
      <p:ext uri="{BB962C8B-B14F-4D97-AF65-F5344CB8AC3E}">
        <p14:creationId xmlns:p14="http://schemas.microsoft.com/office/powerpoint/2010/main" val="260731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9B05C885-7AE1-4764-9510-22E24EBADD97}" type="datetimeFigureOut">
              <a:rPr lang="sv-SE" smtClean="0"/>
              <a:t>2017-06-14</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842979B8-CA63-4359-BB69-485E81F3C1D4}" type="slidenum">
              <a:rPr lang="sv-SE" smtClean="0"/>
              <a:t>‹#›</a:t>
            </a:fld>
            <a:endParaRPr lang="sv-SE"/>
          </a:p>
        </p:txBody>
      </p:sp>
    </p:spTree>
    <p:extLst>
      <p:ext uri="{BB962C8B-B14F-4D97-AF65-F5344CB8AC3E}">
        <p14:creationId xmlns:p14="http://schemas.microsoft.com/office/powerpoint/2010/main" val="1980754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9B05C885-7AE1-4764-9510-22E24EBADD97}" type="datetimeFigureOut">
              <a:rPr lang="sv-SE" smtClean="0"/>
              <a:t>2017-06-14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842979B8-CA63-4359-BB69-485E81F3C1D4}" type="slidenum">
              <a:rPr lang="sv-SE" smtClean="0"/>
              <a:t>‹#›</a:t>
            </a:fld>
            <a:endParaRPr lang="sv-SE"/>
          </a:p>
        </p:txBody>
      </p:sp>
    </p:spTree>
    <p:extLst>
      <p:ext uri="{BB962C8B-B14F-4D97-AF65-F5344CB8AC3E}">
        <p14:creationId xmlns:p14="http://schemas.microsoft.com/office/powerpoint/2010/main" val="3105953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9B05C885-7AE1-4764-9510-22E24EBADD97}" type="datetimeFigureOut">
              <a:rPr lang="sv-SE" smtClean="0"/>
              <a:t>2017-06-14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842979B8-CA63-4359-BB69-485E81F3C1D4}" type="slidenum">
              <a:rPr lang="sv-SE" smtClean="0"/>
              <a:t>‹#›</a:t>
            </a:fld>
            <a:endParaRPr lang="sv-SE"/>
          </a:p>
        </p:txBody>
      </p:sp>
    </p:spTree>
    <p:extLst>
      <p:ext uri="{BB962C8B-B14F-4D97-AF65-F5344CB8AC3E}">
        <p14:creationId xmlns:p14="http://schemas.microsoft.com/office/powerpoint/2010/main" val="3186220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05C885-7AE1-4764-9510-22E24EBADD97}" type="datetimeFigureOut">
              <a:rPr lang="sv-SE" smtClean="0"/>
              <a:t>2017-06-14</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2979B8-CA63-4359-BB69-485E81F3C1D4}" type="slidenum">
              <a:rPr lang="sv-SE" smtClean="0"/>
              <a:t>‹#›</a:t>
            </a:fld>
            <a:endParaRPr lang="sv-SE"/>
          </a:p>
        </p:txBody>
      </p:sp>
    </p:spTree>
    <p:extLst>
      <p:ext uri="{BB962C8B-B14F-4D97-AF65-F5344CB8AC3E}">
        <p14:creationId xmlns:p14="http://schemas.microsoft.com/office/powerpoint/2010/main" val="3775216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latin typeface="Gotham Book" pitchFamily="50" charset="0"/>
                <a:cs typeface="Gotham Book" pitchFamily="50" charset="0"/>
              </a:rPr>
              <a:t>Undersökning bland förtroendevalda 2017</a:t>
            </a:r>
          </a:p>
        </p:txBody>
      </p:sp>
      <p:sp>
        <p:nvSpPr>
          <p:cNvPr id="3" name="Underrubrik 2"/>
          <p:cNvSpPr>
            <a:spLocks noGrp="1"/>
          </p:cNvSpPr>
          <p:nvPr>
            <p:ph type="subTitle" idx="1"/>
          </p:nvPr>
        </p:nvSpPr>
        <p:spPr/>
        <p:txBody>
          <a:bodyPr/>
          <a:lstStyle/>
          <a:p>
            <a:endParaRPr lang="sv-SE" dirty="0"/>
          </a:p>
          <a:p>
            <a:endParaRPr lang="sv-SE" dirty="0"/>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98133" y="3972719"/>
            <a:ext cx="2395733" cy="1042418"/>
          </a:xfrm>
          <a:prstGeom prst="rect">
            <a:avLst/>
          </a:prstGeom>
        </p:spPr>
      </p:pic>
    </p:spTree>
    <p:extLst>
      <p:ext uri="{BB962C8B-B14F-4D97-AF65-F5344CB8AC3E}">
        <p14:creationId xmlns:p14="http://schemas.microsoft.com/office/powerpoint/2010/main" val="689031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Hur tror du att medlemmarna uppfattar nyttan med arbetet som utförs av din läns- eller lokalförening?</a:t>
            </a:r>
          </a:p>
        </p:txBody>
      </p:sp>
      <p:pic>
        <p:nvPicPr>
          <p:cNvPr id="4" name="Platshållare för innehåll 3"/>
          <p:cNvPicPr>
            <a:picLocks noGrp="1" noChangeAspect="1"/>
          </p:cNvPicPr>
          <p:nvPr>
            <p:ph idx="1"/>
          </p:nvPr>
        </p:nvPicPr>
        <p:blipFill>
          <a:blip r:embed="rId2"/>
          <a:stretch>
            <a:fillRect/>
          </a:stretch>
        </p:blipFill>
        <p:spPr>
          <a:xfrm>
            <a:off x="3162300" y="2861469"/>
            <a:ext cx="5867400" cy="2409825"/>
          </a:xfrm>
          <a:prstGeom prst="rect">
            <a:avLst/>
          </a:prstGeom>
        </p:spPr>
      </p:pic>
      <p:sp>
        <p:nvSpPr>
          <p:cNvPr id="8" name="textruta 7"/>
          <p:cNvSpPr txBox="1"/>
          <p:nvPr/>
        </p:nvSpPr>
        <p:spPr>
          <a:xfrm>
            <a:off x="8542626" y="5271294"/>
            <a:ext cx="3334327" cy="1200329"/>
          </a:xfrm>
          <a:prstGeom prst="rect">
            <a:avLst/>
          </a:prstGeom>
          <a:noFill/>
        </p:spPr>
        <p:txBody>
          <a:bodyPr wrap="square" rtlCol="0">
            <a:spAutoFit/>
          </a:bodyPr>
          <a:lstStyle/>
          <a:p>
            <a:r>
              <a:rPr lang="sv-SE" dirty="0"/>
              <a:t>n=116</a:t>
            </a:r>
          </a:p>
          <a:p>
            <a:r>
              <a:rPr lang="sv-SE" dirty="0"/>
              <a:t>1 = liten nytta för den enskilde</a:t>
            </a:r>
          </a:p>
          <a:p>
            <a:r>
              <a:rPr lang="sv-SE" dirty="0"/>
              <a:t>7 = stor nytta för den enskilde</a:t>
            </a:r>
          </a:p>
          <a:p>
            <a:endParaRPr lang="sv-SE" dirty="0"/>
          </a:p>
        </p:txBody>
      </p:sp>
    </p:spTree>
    <p:extLst>
      <p:ext uri="{BB962C8B-B14F-4D97-AF65-F5344CB8AC3E}">
        <p14:creationId xmlns:p14="http://schemas.microsoft.com/office/powerpoint/2010/main" val="2932054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Hur skulle du kort beskriva den del i verksamheten i din läns- eller lokalförening som ger mest nytta för den enskilde medlemmen?</a:t>
            </a:r>
          </a:p>
        </p:txBody>
      </p:sp>
      <p:sp>
        <p:nvSpPr>
          <p:cNvPr id="5" name="Platshållare för innehåll 4"/>
          <p:cNvSpPr>
            <a:spLocks noGrp="1"/>
          </p:cNvSpPr>
          <p:nvPr>
            <p:ph idx="1"/>
          </p:nvPr>
        </p:nvSpPr>
        <p:spPr>
          <a:xfrm>
            <a:off x="838200" y="2168525"/>
            <a:ext cx="10451123" cy="3889375"/>
          </a:xfrm>
        </p:spPr>
        <p:txBody>
          <a:bodyPr>
            <a:normAutofit lnSpcReduction="10000"/>
          </a:bodyPr>
          <a:lstStyle/>
          <a:p>
            <a:r>
              <a:rPr lang="sv-SE" dirty="0"/>
              <a:t>Aktiviteter</a:t>
            </a:r>
          </a:p>
          <a:p>
            <a:r>
              <a:rPr lang="sv-SE" dirty="0"/>
              <a:t>Vi har gett ut en broschyr som gör att medlemmarna kan känna sig trygga när de äter ute på caféer och restauranger. Vi har träffar med föreläsningar om forskning inom celiaki.</a:t>
            </a:r>
          </a:p>
          <a:p>
            <a:r>
              <a:rPr lang="sv-SE" dirty="0"/>
              <a:t>Lokala aktiviteter</a:t>
            </a:r>
          </a:p>
          <a:p>
            <a:r>
              <a:rPr lang="sv-SE" dirty="0"/>
              <a:t>Aktiviteter med mat, julbordet är den aktivitet som drar allra mest</a:t>
            </a:r>
          </a:p>
          <a:p>
            <a:r>
              <a:rPr lang="sv-SE" dirty="0"/>
              <a:t>i o m att jag uppdaterar hemsida, </a:t>
            </a:r>
            <a:r>
              <a:rPr lang="sv-SE" dirty="0" err="1"/>
              <a:t>fb</a:t>
            </a:r>
            <a:r>
              <a:rPr lang="sv-SE" dirty="0"/>
              <a:t> och skickar utskicken är det ju väldans viktigt för att kommunicera ut vad vi vill ha ut till medlemmarna - men i övrigt vet jag inte.</a:t>
            </a:r>
          </a:p>
          <a:p>
            <a:endParaRPr lang="sv-SE" dirty="0"/>
          </a:p>
        </p:txBody>
      </p:sp>
    </p:spTree>
    <p:extLst>
      <p:ext uri="{BB962C8B-B14F-4D97-AF65-F5344CB8AC3E}">
        <p14:creationId xmlns:p14="http://schemas.microsoft.com/office/powerpoint/2010/main" val="4162886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Hur skulle du kort beskriva den del i verksamheten i din läns- eller lokalförening som ger mest nytta för den enskilde medlemmen?</a:t>
            </a:r>
          </a:p>
        </p:txBody>
      </p:sp>
      <p:sp>
        <p:nvSpPr>
          <p:cNvPr id="5" name="Platshållare för innehåll 4"/>
          <p:cNvSpPr>
            <a:spLocks noGrp="1"/>
          </p:cNvSpPr>
          <p:nvPr>
            <p:ph idx="1"/>
          </p:nvPr>
        </p:nvSpPr>
        <p:spPr>
          <a:xfrm>
            <a:off x="838200" y="2168525"/>
            <a:ext cx="10451123" cy="3889375"/>
          </a:xfrm>
        </p:spPr>
        <p:txBody>
          <a:bodyPr/>
          <a:lstStyle/>
          <a:p>
            <a:r>
              <a:rPr lang="sv-SE" dirty="0"/>
              <a:t>Träffa </a:t>
            </a:r>
            <a:r>
              <a:rPr lang="sv-SE" dirty="0" err="1"/>
              <a:t>likasinniga</a:t>
            </a:r>
            <a:endParaRPr lang="sv-SE" dirty="0"/>
          </a:p>
          <a:p>
            <a:r>
              <a:rPr lang="sv-SE" dirty="0"/>
              <a:t>Har svårt att se att vårt arbete i länsföreningen ger någon nytta för medlemmarna. Däremot tycker jag att det arbete som bedrivs av förbundet och då framför allt kansliet är av stor nytta för medlemmarna.</a:t>
            </a:r>
          </a:p>
          <a:p>
            <a:r>
              <a:rPr lang="sv-SE" dirty="0"/>
              <a:t>Har träffat många som är nydiagnostiserade och känner att hela deras värld rasat. Då kan vi visa att det inte är så svårt att äta GLMS. På många av våra träffar stöts och blöta frågan om GLMS-fri mat och det är sällan en får tillfälle annars.</a:t>
            </a:r>
          </a:p>
          <a:p>
            <a:endParaRPr lang="sv-SE" dirty="0"/>
          </a:p>
        </p:txBody>
      </p:sp>
    </p:spTree>
    <p:extLst>
      <p:ext uri="{BB962C8B-B14F-4D97-AF65-F5344CB8AC3E}">
        <p14:creationId xmlns:p14="http://schemas.microsoft.com/office/powerpoint/2010/main" val="8401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Hur skulle du kort beskriva den del i verksamheten i din läns- eller lokalförening som ger mest nytta för den enskilde medlemmen?</a:t>
            </a:r>
          </a:p>
        </p:txBody>
      </p:sp>
      <p:sp>
        <p:nvSpPr>
          <p:cNvPr id="5" name="Platshållare för innehåll 4"/>
          <p:cNvSpPr>
            <a:spLocks noGrp="1"/>
          </p:cNvSpPr>
          <p:nvPr>
            <p:ph idx="1"/>
          </p:nvPr>
        </p:nvSpPr>
        <p:spPr>
          <a:xfrm>
            <a:off x="838200" y="2168525"/>
            <a:ext cx="10451123" cy="3889375"/>
          </a:xfrm>
        </p:spPr>
        <p:txBody>
          <a:bodyPr/>
          <a:lstStyle/>
          <a:p>
            <a:r>
              <a:rPr lang="sv-SE" dirty="0"/>
              <a:t>Tror medlemmar tycker om att träffa andra medlemmar och byta idéer. Aktivitet för barn är viktigt också tror jag så de ser att de inte är ensamma med diagnosen.</a:t>
            </a:r>
          </a:p>
          <a:p>
            <a:r>
              <a:rPr lang="sv-SE" dirty="0"/>
              <a:t>Lokal närvaro.</a:t>
            </a:r>
          </a:p>
          <a:p>
            <a:r>
              <a:rPr lang="sv-SE" dirty="0"/>
              <a:t>Olika </a:t>
            </a:r>
            <a:r>
              <a:rPr lang="sv-SE" dirty="0" err="1"/>
              <a:t>sammnkomster</a:t>
            </a:r>
            <a:r>
              <a:rPr lang="sv-SE" dirty="0"/>
              <a:t> där medlemmarna möts och diskuterar och tipsar varandra</a:t>
            </a:r>
          </a:p>
          <a:p>
            <a:r>
              <a:rPr lang="sv-SE" dirty="0"/>
              <a:t>tillfälle att träffa andra med samma diagnos. Påverkansmöjligheter och information till externa och interna.</a:t>
            </a:r>
          </a:p>
          <a:p>
            <a:pPr marL="0" indent="0">
              <a:buNone/>
            </a:pPr>
            <a:endParaRPr lang="sv-SE" dirty="0"/>
          </a:p>
        </p:txBody>
      </p:sp>
    </p:spTree>
    <p:extLst>
      <p:ext uri="{BB962C8B-B14F-4D97-AF65-F5344CB8AC3E}">
        <p14:creationId xmlns:p14="http://schemas.microsoft.com/office/powerpoint/2010/main" val="2056886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Hur skulle du kort beskriva den del i verksamheten i din läns- eller lokalförening som ger mest nytta för den enskilde medlemmen?</a:t>
            </a:r>
          </a:p>
        </p:txBody>
      </p:sp>
      <p:sp>
        <p:nvSpPr>
          <p:cNvPr id="5" name="Platshållare för innehåll 4"/>
          <p:cNvSpPr>
            <a:spLocks noGrp="1"/>
          </p:cNvSpPr>
          <p:nvPr>
            <p:ph idx="1"/>
          </p:nvPr>
        </p:nvSpPr>
        <p:spPr>
          <a:xfrm>
            <a:off x="838200" y="2168525"/>
            <a:ext cx="10451123" cy="3889375"/>
          </a:xfrm>
        </p:spPr>
        <p:txBody>
          <a:bodyPr>
            <a:normAutofit/>
          </a:bodyPr>
          <a:lstStyle/>
          <a:p>
            <a:r>
              <a:rPr lang="sv-SE" dirty="0"/>
              <a:t>information</a:t>
            </a:r>
          </a:p>
          <a:p>
            <a:r>
              <a:rPr lang="sv-SE" dirty="0"/>
              <a:t>Närheten till medlemmen som ges möjlighet till fysiska möten att få känna sig delaktig och ingå i ett sammanhang. Förutsätter att det finns kunniga och engagerade styrelser för att uppnå resultat i detta avseende.</a:t>
            </a:r>
          </a:p>
          <a:p>
            <a:r>
              <a:rPr lang="sv-SE" dirty="0"/>
              <a:t>Att medlemmarna får träffas och dela med sig av sina erfarenheter, att vi inte är ensamma i vardagen. Mellanmänskliga relationer är det viktigaste arbetet vi gör</a:t>
            </a:r>
          </a:p>
          <a:p>
            <a:endParaRPr lang="sv-SE" dirty="0"/>
          </a:p>
        </p:txBody>
      </p:sp>
    </p:spTree>
    <p:extLst>
      <p:ext uri="{BB962C8B-B14F-4D97-AF65-F5344CB8AC3E}">
        <p14:creationId xmlns:p14="http://schemas.microsoft.com/office/powerpoint/2010/main" val="2382929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Hur skulle du kort beskriva den del i verksamheten i din läns- eller lokalförening som ger mest nytta för den enskilde medlemmen?</a:t>
            </a:r>
          </a:p>
        </p:txBody>
      </p:sp>
      <p:sp>
        <p:nvSpPr>
          <p:cNvPr id="5" name="Platshållare för innehåll 4"/>
          <p:cNvSpPr>
            <a:spLocks noGrp="1"/>
          </p:cNvSpPr>
          <p:nvPr>
            <p:ph idx="1"/>
          </p:nvPr>
        </p:nvSpPr>
        <p:spPr>
          <a:xfrm>
            <a:off x="838200" y="2168525"/>
            <a:ext cx="10451123" cy="3889375"/>
          </a:xfrm>
        </p:spPr>
        <p:txBody>
          <a:bodyPr/>
          <a:lstStyle/>
          <a:p>
            <a:r>
              <a:rPr lang="sv-SE" dirty="0"/>
              <a:t>Säger åt den enskilde att ha skinn på näsan och klara sig själv. </a:t>
            </a:r>
          </a:p>
          <a:p>
            <a:r>
              <a:rPr lang="sv-SE" dirty="0"/>
              <a:t>barnträff, möjlighet att vara med på adventsfika</a:t>
            </a:r>
          </a:p>
          <a:p>
            <a:r>
              <a:rPr lang="sv-SE" dirty="0"/>
              <a:t>Korta föreläsningar i samband med annat. t.ex. träff i badhus, utställningar t.ex. </a:t>
            </a:r>
            <a:r>
              <a:rPr lang="sv-SE" dirty="0" err="1"/>
              <a:t>Dagsreser</a:t>
            </a:r>
            <a:r>
              <a:rPr lang="sv-SE" dirty="0"/>
              <a:t> och besök på </a:t>
            </a:r>
            <a:r>
              <a:rPr lang="sv-SE" dirty="0" err="1"/>
              <a:t>ytflyktsmål</a:t>
            </a:r>
            <a:r>
              <a:rPr lang="sv-SE" dirty="0"/>
              <a:t> inom lokalföreningens område.</a:t>
            </a:r>
          </a:p>
          <a:p>
            <a:r>
              <a:rPr lang="sv-SE" dirty="0"/>
              <a:t>Föreläsningar. Medlemsbladet med information och hemsidan med </a:t>
            </a:r>
            <a:r>
              <a:rPr lang="sv-SE" dirty="0" err="1"/>
              <a:t>facebook</a:t>
            </a:r>
            <a:r>
              <a:rPr lang="sv-SE" dirty="0"/>
              <a:t>. </a:t>
            </a:r>
          </a:p>
          <a:p>
            <a:r>
              <a:rPr lang="sv-SE" dirty="0"/>
              <a:t>Aktiviteter</a:t>
            </a:r>
          </a:p>
        </p:txBody>
      </p:sp>
    </p:spTree>
    <p:extLst>
      <p:ext uri="{BB962C8B-B14F-4D97-AF65-F5344CB8AC3E}">
        <p14:creationId xmlns:p14="http://schemas.microsoft.com/office/powerpoint/2010/main" val="4056490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Hur skulle du kort beskriva den del i verksamheten i din läns- eller lokalförening som ger mest nytta för den enskilde medlemmen?</a:t>
            </a:r>
          </a:p>
        </p:txBody>
      </p:sp>
      <p:sp>
        <p:nvSpPr>
          <p:cNvPr id="5" name="Platshållare för innehåll 4"/>
          <p:cNvSpPr>
            <a:spLocks noGrp="1"/>
          </p:cNvSpPr>
          <p:nvPr>
            <p:ph idx="1"/>
          </p:nvPr>
        </p:nvSpPr>
        <p:spPr>
          <a:xfrm>
            <a:off x="838200" y="2168525"/>
            <a:ext cx="10451123" cy="3889375"/>
          </a:xfrm>
        </p:spPr>
        <p:txBody>
          <a:bodyPr/>
          <a:lstStyle/>
          <a:p>
            <a:r>
              <a:rPr lang="sv-SE" dirty="0"/>
              <a:t>Studiebesök hos de som producerar glutenfria varor.</a:t>
            </a:r>
          </a:p>
          <a:p>
            <a:r>
              <a:rPr lang="sv-SE" dirty="0"/>
              <a:t>Våra medlemmar vill helst ha allt "serverat" . Otroligt tröga när det gäller att besvara enkäter vi gör.  Vi vill ha respons så vi vet vad våra medlemmar vill ha.</a:t>
            </a:r>
          </a:p>
          <a:p>
            <a:r>
              <a:rPr lang="sv-SE" dirty="0"/>
              <a:t>sociala träffar (typ bakkurser, caféträffar, bageribesök)</a:t>
            </a:r>
          </a:p>
          <a:p>
            <a:r>
              <a:rPr lang="sv-SE" dirty="0"/>
              <a:t>Vi var flera aktiviteter i </a:t>
            </a:r>
            <a:r>
              <a:rPr lang="sv-SE" dirty="0" err="1"/>
              <a:t>Celikiföreningen</a:t>
            </a:r>
            <a:r>
              <a:rPr lang="sv-SE" dirty="0"/>
              <a:t>  Skaraborg för </a:t>
            </a:r>
            <a:r>
              <a:rPr lang="sv-SE" dirty="0" err="1"/>
              <a:t>medlemmerna</a:t>
            </a:r>
            <a:r>
              <a:rPr lang="sv-SE" dirty="0"/>
              <a:t> varje år.</a:t>
            </a:r>
          </a:p>
          <a:p>
            <a:r>
              <a:rPr lang="sv-SE" dirty="0"/>
              <a:t>Aktiviteter</a:t>
            </a:r>
          </a:p>
          <a:p>
            <a:pPr marL="0" indent="0">
              <a:buNone/>
            </a:pPr>
            <a:endParaRPr lang="sv-SE" dirty="0"/>
          </a:p>
        </p:txBody>
      </p:sp>
    </p:spTree>
    <p:extLst>
      <p:ext uri="{BB962C8B-B14F-4D97-AF65-F5344CB8AC3E}">
        <p14:creationId xmlns:p14="http://schemas.microsoft.com/office/powerpoint/2010/main" val="11206616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Hur skulle du kort beskriva den del i verksamheten i din läns- eller lokalförening som ger mest nytta för den enskilde medlemmen?</a:t>
            </a:r>
          </a:p>
        </p:txBody>
      </p:sp>
      <p:sp>
        <p:nvSpPr>
          <p:cNvPr id="5" name="Platshållare för innehåll 4"/>
          <p:cNvSpPr>
            <a:spLocks noGrp="1"/>
          </p:cNvSpPr>
          <p:nvPr>
            <p:ph idx="1"/>
          </p:nvPr>
        </p:nvSpPr>
        <p:spPr>
          <a:xfrm>
            <a:off x="838200" y="2168525"/>
            <a:ext cx="10451123" cy="3889375"/>
          </a:xfrm>
        </p:spPr>
        <p:txBody>
          <a:bodyPr>
            <a:normAutofit lnSpcReduction="10000"/>
          </a:bodyPr>
          <a:lstStyle/>
          <a:p>
            <a:r>
              <a:rPr lang="sv-SE" dirty="0"/>
              <a:t>Aktiviteter</a:t>
            </a:r>
          </a:p>
          <a:p>
            <a:r>
              <a:rPr lang="sv-SE" dirty="0"/>
              <a:t>Erfarenhetsutbyte och råd och tips från andra i samma situation!</a:t>
            </a:r>
          </a:p>
          <a:p>
            <a:r>
              <a:rPr lang="sv-SE" dirty="0"/>
              <a:t>Att man får träffa likasinnade</a:t>
            </a:r>
          </a:p>
          <a:p>
            <a:r>
              <a:rPr lang="sv-SE" dirty="0"/>
              <a:t>Bakträffar, </a:t>
            </a:r>
            <a:r>
              <a:rPr lang="sv-SE" dirty="0" err="1"/>
              <a:t>Cafe`träffar</a:t>
            </a:r>
            <a:endParaRPr lang="sv-SE" dirty="0"/>
          </a:p>
          <a:p>
            <a:r>
              <a:rPr lang="sv-SE" dirty="0"/>
              <a:t>Föreläsningar och bakdagar ger mest info och kunskap till medlemmen</a:t>
            </a:r>
          </a:p>
          <a:p>
            <a:r>
              <a:rPr lang="sv-SE" dirty="0"/>
              <a:t>Så mycket upplysning som möjligt och även om mjölkproblemen. Vad man kan använda istället för </a:t>
            </a:r>
            <a:r>
              <a:rPr lang="sv-SE" dirty="0" err="1"/>
              <a:t>Creme</a:t>
            </a:r>
            <a:r>
              <a:rPr lang="sv-SE" dirty="0"/>
              <a:t> </a:t>
            </a:r>
            <a:r>
              <a:rPr lang="sv-SE" dirty="0" err="1"/>
              <a:t>Fraice</a:t>
            </a:r>
            <a:r>
              <a:rPr lang="sv-SE" dirty="0"/>
              <a:t>, Philadelphia tex. Alla tål inte havre heller.</a:t>
            </a:r>
          </a:p>
          <a:p>
            <a:endParaRPr lang="sv-SE" dirty="0"/>
          </a:p>
          <a:p>
            <a:endParaRPr lang="sv-SE" dirty="0"/>
          </a:p>
        </p:txBody>
      </p:sp>
    </p:spTree>
    <p:extLst>
      <p:ext uri="{BB962C8B-B14F-4D97-AF65-F5344CB8AC3E}">
        <p14:creationId xmlns:p14="http://schemas.microsoft.com/office/powerpoint/2010/main" val="1741322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Hur skulle du kort beskriva den del i verksamheten i din läns- eller lokalförening som ger mest nytta för den enskilde medlemmen?</a:t>
            </a:r>
          </a:p>
        </p:txBody>
      </p:sp>
      <p:sp>
        <p:nvSpPr>
          <p:cNvPr id="5" name="Platshållare för innehåll 4"/>
          <p:cNvSpPr>
            <a:spLocks noGrp="1"/>
          </p:cNvSpPr>
          <p:nvPr>
            <p:ph idx="1"/>
          </p:nvPr>
        </p:nvSpPr>
        <p:spPr>
          <a:xfrm>
            <a:off x="838200" y="2168525"/>
            <a:ext cx="10451123" cy="3889375"/>
          </a:xfrm>
        </p:spPr>
        <p:txBody>
          <a:bodyPr>
            <a:normAutofit lnSpcReduction="10000"/>
          </a:bodyPr>
          <a:lstStyle/>
          <a:p>
            <a:r>
              <a:rPr lang="sv-SE" dirty="0"/>
              <a:t>Vi sprider information om celiaki, har bakkurser och föreläsningar. </a:t>
            </a:r>
          </a:p>
          <a:p>
            <a:r>
              <a:rPr lang="sv-SE" dirty="0"/>
              <a:t>Info i Medlemsbladet ,föreläsningar , kontakten med politiker, vårdansvariga ,skola , kontakten med Universitetet BMC, medlemskontakten vid Adventsfika och Mat för livet mässan.</a:t>
            </a:r>
          </a:p>
          <a:p>
            <a:r>
              <a:rPr lang="sv-SE" dirty="0"/>
              <a:t>När medlemmarna träffar varandra.</a:t>
            </a:r>
          </a:p>
          <a:p>
            <a:r>
              <a:rPr lang="sv-SE" dirty="0"/>
              <a:t>tillför medlemmen/vård/skola/omsorg viktig grundkunskap / erfarenhetsutbyte medlemmar emellan / medlemsträffar för praktisk tillämpning och erfarenhetsutbyte / härutöver vill vi gärna ha gott samarbete med förbundet och övriga föreningar</a:t>
            </a:r>
          </a:p>
          <a:p>
            <a:endParaRPr lang="sv-SE" dirty="0"/>
          </a:p>
        </p:txBody>
      </p:sp>
    </p:spTree>
    <p:extLst>
      <p:ext uri="{BB962C8B-B14F-4D97-AF65-F5344CB8AC3E}">
        <p14:creationId xmlns:p14="http://schemas.microsoft.com/office/powerpoint/2010/main" val="1138539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Hur skulle du kort beskriva den del i verksamheten i din läns- eller lokalförening som ger mest nytta för den enskilde medlemmen?</a:t>
            </a:r>
          </a:p>
        </p:txBody>
      </p:sp>
      <p:sp>
        <p:nvSpPr>
          <p:cNvPr id="5" name="Platshållare för innehåll 4"/>
          <p:cNvSpPr>
            <a:spLocks noGrp="1"/>
          </p:cNvSpPr>
          <p:nvPr>
            <p:ph idx="1"/>
          </p:nvPr>
        </p:nvSpPr>
        <p:spPr>
          <a:xfrm>
            <a:off x="838200" y="2168525"/>
            <a:ext cx="10451123" cy="3889375"/>
          </a:xfrm>
        </p:spPr>
        <p:txBody>
          <a:bodyPr/>
          <a:lstStyle/>
          <a:p>
            <a:r>
              <a:rPr lang="sv-SE" dirty="0"/>
              <a:t>Matmässan</a:t>
            </a:r>
          </a:p>
          <a:p>
            <a:r>
              <a:rPr lang="sv-SE" dirty="0"/>
              <a:t>Mest nyttja för medlemmarna finns i direkta kontakt med dem genom gemensamma aktiviteter. Viktigt att tänka på alla ålderskategori, något som vi sällan praktiserar. </a:t>
            </a:r>
          </a:p>
          <a:p>
            <a:r>
              <a:rPr lang="sv-SE" dirty="0"/>
              <a:t>Aktiviteter som alla i en familj kan deltaga i. Ex bakning, studiebesök, etc.</a:t>
            </a:r>
          </a:p>
          <a:p>
            <a:r>
              <a:rPr lang="sv-SE" dirty="0"/>
              <a:t>Gemenskap, stöd och utbildning</a:t>
            </a:r>
          </a:p>
          <a:p>
            <a:r>
              <a:rPr lang="sv-SE" dirty="0"/>
              <a:t>Adventsfika, barnaktiviteter, bakdagar, föreläsningar</a:t>
            </a:r>
          </a:p>
          <a:p>
            <a:pPr marL="0" indent="0">
              <a:buNone/>
            </a:pPr>
            <a:endParaRPr lang="sv-SE" dirty="0"/>
          </a:p>
        </p:txBody>
      </p:sp>
    </p:spTree>
    <p:extLst>
      <p:ext uri="{BB962C8B-B14F-4D97-AF65-F5344CB8AC3E}">
        <p14:creationId xmlns:p14="http://schemas.microsoft.com/office/powerpoint/2010/main" val="1551859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Medlemsundersökning höst 2016</a:t>
            </a:r>
          </a:p>
        </p:txBody>
      </p:sp>
      <p:sp>
        <p:nvSpPr>
          <p:cNvPr id="3" name="Platshållare för innehåll 2"/>
          <p:cNvSpPr>
            <a:spLocks noGrp="1"/>
          </p:cNvSpPr>
          <p:nvPr>
            <p:ph idx="1"/>
          </p:nvPr>
        </p:nvSpPr>
        <p:spPr/>
        <p:txBody>
          <a:bodyPr>
            <a:normAutofit/>
          </a:bodyPr>
          <a:lstStyle/>
          <a:p>
            <a:pPr marL="0" indent="0">
              <a:buNone/>
            </a:pPr>
            <a:r>
              <a:rPr lang="sv-SE" sz="1800" dirty="0">
                <a:latin typeface="Gotham Light" pitchFamily="50" charset="0"/>
                <a:cs typeface="Gotham Light" pitchFamily="50" charset="0"/>
              </a:rPr>
              <a:t>Metod: webbenkät, svar via Internet</a:t>
            </a:r>
          </a:p>
          <a:p>
            <a:pPr marL="0" indent="0">
              <a:buNone/>
            </a:pPr>
            <a:r>
              <a:rPr lang="sv-SE" sz="1800" dirty="0">
                <a:latin typeface="Gotham Light" pitchFamily="50" charset="0"/>
                <a:cs typeface="Gotham Light" pitchFamily="50" charset="0"/>
              </a:rPr>
              <a:t>Verktyg: Google Forms</a:t>
            </a:r>
          </a:p>
          <a:p>
            <a:pPr marL="0" indent="0">
              <a:buNone/>
            </a:pPr>
            <a:r>
              <a:rPr lang="sv-SE" sz="1800" dirty="0">
                <a:latin typeface="Gotham Light" pitchFamily="50" charset="0"/>
                <a:cs typeface="Gotham Light" pitchFamily="50" charset="0"/>
              </a:rPr>
              <a:t>Mottagare: alla förtroendevalda i läns- och lokalföreningarna</a:t>
            </a:r>
          </a:p>
          <a:p>
            <a:pPr marL="0" indent="0">
              <a:buNone/>
            </a:pPr>
            <a:r>
              <a:rPr lang="sv-SE" sz="1800" dirty="0">
                <a:latin typeface="Gotham Light" pitchFamily="50" charset="0"/>
                <a:cs typeface="Gotham Light" pitchFamily="50" charset="0"/>
              </a:rPr>
              <a:t>Antal utsända enkätlänkar: ca 195 </a:t>
            </a:r>
            <a:r>
              <a:rPr lang="sv-SE" sz="1800" dirty="0" err="1">
                <a:latin typeface="Gotham Light" pitchFamily="50" charset="0"/>
                <a:cs typeface="Gotham Light" pitchFamily="50" charset="0"/>
              </a:rPr>
              <a:t>st</a:t>
            </a:r>
            <a:endParaRPr lang="sv-SE" sz="1800" dirty="0">
              <a:latin typeface="Gotham Light" pitchFamily="50" charset="0"/>
              <a:cs typeface="Gotham Light" pitchFamily="50" charset="0"/>
            </a:endParaRPr>
          </a:p>
          <a:p>
            <a:pPr marL="0" indent="0">
              <a:buNone/>
            </a:pPr>
            <a:r>
              <a:rPr lang="sv-SE" sz="1800" dirty="0">
                <a:latin typeface="Gotham Light" pitchFamily="50" charset="0"/>
                <a:cs typeface="Gotham Light" pitchFamily="50" charset="0"/>
              </a:rPr>
              <a:t>Antal svar: 117 </a:t>
            </a:r>
            <a:r>
              <a:rPr lang="sv-SE" sz="1800" dirty="0" err="1">
                <a:latin typeface="Gotham Light" pitchFamily="50" charset="0"/>
                <a:cs typeface="Gotham Light" pitchFamily="50" charset="0"/>
              </a:rPr>
              <a:t>st</a:t>
            </a:r>
            <a:endParaRPr lang="sv-SE" sz="1800" dirty="0">
              <a:latin typeface="Gotham Light" pitchFamily="50" charset="0"/>
              <a:cs typeface="Gotham Light" pitchFamily="50" charset="0"/>
            </a:endParaRPr>
          </a:p>
          <a:p>
            <a:pPr marL="0" indent="0">
              <a:buNone/>
            </a:pPr>
            <a:r>
              <a:rPr lang="sv-SE" sz="1800" dirty="0">
                <a:latin typeface="Gotham Light" pitchFamily="50" charset="0"/>
                <a:cs typeface="Gotham Light" pitchFamily="50" charset="0"/>
              </a:rPr>
              <a:t>Svarsfrekvens: 60 %</a:t>
            </a:r>
          </a:p>
          <a:p>
            <a:pPr marL="0" indent="0">
              <a:buNone/>
            </a:pPr>
            <a:r>
              <a:rPr lang="sv-SE" sz="1800" dirty="0">
                <a:latin typeface="Gotham Light" pitchFamily="50" charset="0"/>
                <a:cs typeface="Gotham Light" pitchFamily="50" charset="0"/>
              </a:rPr>
              <a:t>Genomfört: 1 mars – 7 april 2017</a:t>
            </a:r>
          </a:p>
          <a:p>
            <a:pPr marL="0" indent="0">
              <a:buNone/>
            </a:pPr>
            <a:r>
              <a:rPr lang="sv-SE" sz="1800" dirty="0">
                <a:latin typeface="Gotham Light" pitchFamily="50" charset="0"/>
                <a:cs typeface="Gotham Light" pitchFamily="50" charset="0"/>
              </a:rPr>
              <a:t>Antal frågor i enkäten: 9</a:t>
            </a:r>
          </a:p>
          <a:p>
            <a:pPr marL="0" indent="0">
              <a:buNone/>
            </a:pPr>
            <a:endParaRPr lang="sv-SE" sz="1800" dirty="0">
              <a:latin typeface="Gotham Light" pitchFamily="50" charset="0"/>
              <a:cs typeface="Gotham Light" pitchFamily="50" charset="0"/>
            </a:endParaRPr>
          </a:p>
          <a:p>
            <a:pPr marL="0" indent="0">
              <a:buNone/>
            </a:pPr>
            <a:endParaRPr lang="sv-SE" sz="1800" dirty="0">
              <a:latin typeface="Gotham Light" pitchFamily="50" charset="0"/>
              <a:cs typeface="Gotham Light" pitchFamily="50" charset="0"/>
            </a:endParaRPr>
          </a:p>
        </p:txBody>
      </p:sp>
    </p:spTree>
    <p:extLst>
      <p:ext uri="{BB962C8B-B14F-4D97-AF65-F5344CB8AC3E}">
        <p14:creationId xmlns:p14="http://schemas.microsoft.com/office/powerpoint/2010/main" val="10303967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Hur skulle du kort beskriva den del i verksamheten i din läns- eller lokalförening som ger mest nytta för den enskilde medlemmen?</a:t>
            </a:r>
          </a:p>
        </p:txBody>
      </p:sp>
      <p:sp>
        <p:nvSpPr>
          <p:cNvPr id="5" name="Platshållare för innehåll 4"/>
          <p:cNvSpPr>
            <a:spLocks noGrp="1"/>
          </p:cNvSpPr>
          <p:nvPr>
            <p:ph idx="1"/>
          </p:nvPr>
        </p:nvSpPr>
        <p:spPr>
          <a:xfrm>
            <a:off x="838200" y="2168525"/>
            <a:ext cx="10451123" cy="3889375"/>
          </a:xfrm>
        </p:spPr>
        <p:txBody>
          <a:bodyPr>
            <a:normAutofit lnSpcReduction="10000"/>
          </a:bodyPr>
          <a:lstStyle/>
          <a:p>
            <a:r>
              <a:rPr lang="sv-SE" dirty="0"/>
              <a:t>Jobba för bidrag och förståelse hos restaurang- och skolmatspersonal</a:t>
            </a:r>
          </a:p>
          <a:p>
            <a:r>
              <a:rPr lang="sv-SE" dirty="0"/>
              <a:t>Kostnadsersättningen för maten</a:t>
            </a:r>
          </a:p>
          <a:p>
            <a:r>
              <a:rPr lang="sv-SE" dirty="0"/>
              <a:t>Tips att förstå vad celiaki innebär i vardagen, ex </a:t>
            </a:r>
            <a:r>
              <a:rPr lang="sv-SE" dirty="0" err="1"/>
              <a:t>restaurager</a:t>
            </a:r>
            <a:r>
              <a:rPr lang="sv-SE" dirty="0"/>
              <a:t>, kaféer, olika livsmedelsprodukter</a:t>
            </a:r>
          </a:p>
          <a:p>
            <a:r>
              <a:rPr lang="sv-SE" dirty="0"/>
              <a:t>Styrelse arbetet tyvärr en som bestämmer allt. svårt att hitta på nya grejor. Vi har gjort så tidigare ingen förändring, ingen vågar säga emot. Dåligt med aktiviteter, det är enbart pensionärsgruppen som funkar.</a:t>
            </a:r>
          </a:p>
          <a:p>
            <a:r>
              <a:rPr lang="sv-SE" dirty="0"/>
              <a:t>Påverkan och informationsflödet i vårt samhälle</a:t>
            </a:r>
          </a:p>
          <a:p>
            <a:pPr marL="0" indent="0">
              <a:buNone/>
            </a:pPr>
            <a:endParaRPr lang="sv-SE" dirty="0"/>
          </a:p>
        </p:txBody>
      </p:sp>
    </p:spTree>
    <p:extLst>
      <p:ext uri="{BB962C8B-B14F-4D97-AF65-F5344CB8AC3E}">
        <p14:creationId xmlns:p14="http://schemas.microsoft.com/office/powerpoint/2010/main" val="1728321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Hur skulle du kort beskriva den del i verksamheten i din läns- eller lokalförening som ger mest nytta för den enskilde medlemmen?</a:t>
            </a:r>
          </a:p>
        </p:txBody>
      </p:sp>
      <p:sp>
        <p:nvSpPr>
          <p:cNvPr id="5" name="Platshållare för innehåll 4"/>
          <p:cNvSpPr>
            <a:spLocks noGrp="1"/>
          </p:cNvSpPr>
          <p:nvPr>
            <p:ph idx="1"/>
          </p:nvPr>
        </p:nvSpPr>
        <p:spPr>
          <a:xfrm>
            <a:off x="838200" y="2168525"/>
            <a:ext cx="10451123" cy="3889375"/>
          </a:xfrm>
        </p:spPr>
        <p:txBody>
          <a:bodyPr/>
          <a:lstStyle/>
          <a:p>
            <a:r>
              <a:rPr lang="sv-SE" dirty="0" err="1"/>
              <a:t>Träffar,föreläsningar,barnaktiviteter,julbord,bakdagar,Mat</a:t>
            </a:r>
            <a:r>
              <a:rPr lang="sv-SE" dirty="0"/>
              <a:t> för livet mässan ger mycket positiv respons från medlemmar själva</a:t>
            </a:r>
          </a:p>
          <a:p>
            <a:r>
              <a:rPr lang="sv-SE" dirty="0"/>
              <a:t>Hej</a:t>
            </a:r>
          </a:p>
          <a:p>
            <a:r>
              <a:rPr lang="sv-SE" dirty="0" err="1"/>
              <a:t>Gemenskap,diskussioner</a:t>
            </a:r>
            <a:r>
              <a:rPr lang="sv-SE" dirty="0"/>
              <a:t> ang. </a:t>
            </a:r>
            <a:r>
              <a:rPr lang="sv-SE" dirty="0" err="1"/>
              <a:t>celiaki,att</a:t>
            </a:r>
            <a:r>
              <a:rPr lang="sv-SE" dirty="0"/>
              <a:t> träffas</a:t>
            </a:r>
          </a:p>
          <a:p>
            <a:r>
              <a:rPr lang="sv-SE" dirty="0"/>
              <a:t>att skapa mötesplatser och att arbeta intressepolitiskt</a:t>
            </a:r>
          </a:p>
          <a:p>
            <a:r>
              <a:rPr lang="sv-SE" dirty="0"/>
              <a:t>Ingen ser vilket arbete som läggs ned med all rapportering och övriga åtgärder. Ingen vill göra något men ALLA  vill ändå ha aktiviteter trots att väldigt få kommer till de aktiviteter som ordnas.</a:t>
            </a:r>
          </a:p>
          <a:p>
            <a:pPr marL="0" indent="0">
              <a:buNone/>
            </a:pPr>
            <a:endParaRPr lang="sv-SE" dirty="0"/>
          </a:p>
        </p:txBody>
      </p:sp>
    </p:spTree>
    <p:extLst>
      <p:ext uri="{BB962C8B-B14F-4D97-AF65-F5344CB8AC3E}">
        <p14:creationId xmlns:p14="http://schemas.microsoft.com/office/powerpoint/2010/main" val="20201524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Hur skulle du kort beskriva den del i verksamheten i din läns- eller lokalförening som ger mest nytta för den enskilde medlemmen?</a:t>
            </a:r>
          </a:p>
        </p:txBody>
      </p:sp>
      <p:sp>
        <p:nvSpPr>
          <p:cNvPr id="5" name="Platshållare för innehåll 4"/>
          <p:cNvSpPr>
            <a:spLocks noGrp="1"/>
          </p:cNvSpPr>
          <p:nvPr>
            <p:ph idx="1"/>
          </p:nvPr>
        </p:nvSpPr>
        <p:spPr>
          <a:xfrm>
            <a:off x="838200" y="2168525"/>
            <a:ext cx="10451123" cy="3889375"/>
          </a:xfrm>
        </p:spPr>
        <p:txBody>
          <a:bodyPr>
            <a:normAutofit fontScale="85000" lnSpcReduction="20000"/>
          </a:bodyPr>
          <a:lstStyle/>
          <a:p>
            <a:r>
              <a:rPr lang="sv-SE" dirty="0"/>
              <a:t>Att vara kunnig, finnas till hands, alltid beredd att ställa upp!</a:t>
            </a:r>
          </a:p>
          <a:p>
            <a:r>
              <a:rPr lang="sv-SE" dirty="0"/>
              <a:t>Dietistföreläsningar samt "Det goda livet"-mässan</a:t>
            </a:r>
          </a:p>
          <a:p>
            <a:r>
              <a:rPr lang="sv-SE" dirty="0"/>
              <a:t>Kurser i mat och bak, information av läkare, dietist,  umgänge med varandra</a:t>
            </a:r>
          </a:p>
          <a:p>
            <a:r>
              <a:rPr lang="sv-SE" dirty="0"/>
              <a:t>"1. Träffar där medlemmarna får träffas och dela erfarenheter med varandra om hur det är att leva med celiaki. 2. Träffar med inbjudna föreläsare, exempelvis specialistläkare, idrottsprofil med celiaki som har olika erfarenheter av celiaki där medlemmarna får vara aktiva och ställa frågor mm.3. Att vara med när kommunpolitiker/landstingspolitiker träffas och berätta för dem om celiaki och belysa frågor från våra medlemmar. "</a:t>
            </a:r>
          </a:p>
          <a:p>
            <a:r>
              <a:rPr lang="sv-SE" dirty="0"/>
              <a:t>Våra aktiviteter och informationsmöten.</a:t>
            </a:r>
          </a:p>
          <a:p>
            <a:r>
              <a:rPr lang="sv-SE" dirty="0"/>
              <a:t>tidningen och medlemsträffar för dem som deltar</a:t>
            </a:r>
          </a:p>
        </p:txBody>
      </p:sp>
    </p:spTree>
    <p:extLst>
      <p:ext uri="{BB962C8B-B14F-4D97-AF65-F5344CB8AC3E}">
        <p14:creationId xmlns:p14="http://schemas.microsoft.com/office/powerpoint/2010/main" val="32691437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Hur skulle du kort beskriva den del i verksamheten i din läns- eller lokalförening som ger mest nytta för den enskilde medlemmen?</a:t>
            </a:r>
          </a:p>
        </p:txBody>
      </p:sp>
      <p:sp>
        <p:nvSpPr>
          <p:cNvPr id="5" name="Platshållare för innehåll 4"/>
          <p:cNvSpPr>
            <a:spLocks noGrp="1"/>
          </p:cNvSpPr>
          <p:nvPr>
            <p:ph idx="1"/>
          </p:nvPr>
        </p:nvSpPr>
        <p:spPr>
          <a:xfrm>
            <a:off x="838200" y="2168525"/>
            <a:ext cx="10451123" cy="3889375"/>
          </a:xfrm>
        </p:spPr>
        <p:txBody>
          <a:bodyPr>
            <a:normAutofit lnSpcReduction="10000"/>
          </a:bodyPr>
          <a:lstStyle/>
          <a:p>
            <a:r>
              <a:rPr lang="sv-SE" dirty="0"/>
              <a:t>Våra aktiviteter och vårt engagemang. </a:t>
            </a:r>
          </a:p>
          <a:p>
            <a:r>
              <a:rPr lang="sv-SE" dirty="0"/>
              <a:t>Träffas, äta och prata med andra med liknande problem/intolerans/allergi. Utbyta erfarenheter med andra med liknande problematik.</a:t>
            </a:r>
          </a:p>
          <a:p>
            <a:r>
              <a:rPr lang="sv-SE" dirty="0"/>
              <a:t>Läkare-och dietistföreläsningar, mat-och bakdagar, medlemsmöte med information om nya produkter och diskussioner om ny forskning om celiaki, sociala medlemsaktiviteter där barn och föräldrar får träffa andra i samma situation.</a:t>
            </a:r>
          </a:p>
          <a:p>
            <a:r>
              <a:rPr lang="sv-SE" dirty="0"/>
              <a:t>Att vi skapar gemenskap genom våra aktiviteter</a:t>
            </a:r>
          </a:p>
          <a:p>
            <a:endParaRPr lang="sv-SE" dirty="0"/>
          </a:p>
        </p:txBody>
      </p:sp>
    </p:spTree>
    <p:extLst>
      <p:ext uri="{BB962C8B-B14F-4D97-AF65-F5344CB8AC3E}">
        <p14:creationId xmlns:p14="http://schemas.microsoft.com/office/powerpoint/2010/main" val="39379377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Hur skulle du kort beskriva den del i verksamheten i din läns- eller lokalförening som ger mest nytta för den enskilde medlemmen?</a:t>
            </a:r>
          </a:p>
        </p:txBody>
      </p:sp>
      <p:sp>
        <p:nvSpPr>
          <p:cNvPr id="5" name="Platshållare för innehåll 4"/>
          <p:cNvSpPr>
            <a:spLocks noGrp="1"/>
          </p:cNvSpPr>
          <p:nvPr>
            <p:ph idx="1"/>
          </p:nvPr>
        </p:nvSpPr>
        <p:spPr>
          <a:xfrm>
            <a:off x="838200" y="2168525"/>
            <a:ext cx="10451123" cy="3889375"/>
          </a:xfrm>
        </p:spPr>
        <p:txBody>
          <a:bodyPr>
            <a:normAutofit fontScale="92500" lnSpcReduction="20000"/>
          </a:bodyPr>
          <a:lstStyle/>
          <a:p>
            <a:r>
              <a:rPr lang="sv-SE" dirty="0"/>
              <a:t>Föreläsningar, infoträffar med olika inslag, barn-/ungdomsaktiviteter som </a:t>
            </a:r>
            <a:r>
              <a:rPr lang="sv-SE" dirty="0" err="1"/>
              <a:t>Bad&amp;Pizza</a:t>
            </a:r>
            <a:r>
              <a:rPr lang="sv-SE" dirty="0"/>
              <a:t>, där unga (och deras familjer) får träffa andra med samma problem, diskutera, äta gott och säkert - och ha kul tillsammans.</a:t>
            </a:r>
          </a:p>
          <a:p>
            <a:r>
              <a:rPr lang="sv-SE" dirty="0"/>
              <a:t>Sociala aktiviteter..., påverkan på utbudet-----kunskapsspridning</a:t>
            </a:r>
          </a:p>
          <a:p>
            <a:r>
              <a:rPr lang="sv-SE" dirty="0"/>
              <a:t>Bakkurser  Matdemonstrationer</a:t>
            </a:r>
          </a:p>
          <a:p>
            <a:r>
              <a:rPr lang="sv-SE" dirty="0"/>
              <a:t>Utbildningar som bakdagar</a:t>
            </a:r>
          </a:p>
          <a:p>
            <a:r>
              <a:rPr lang="sv-SE" dirty="0"/>
              <a:t>HGB lokalförening fungerar mycket bra. Tyvärr fungerar inte samarbetet med Skåne län. Har inte kunnat genomföra de aktiviteter vi velat</a:t>
            </a:r>
          </a:p>
          <a:p>
            <a:r>
              <a:rPr lang="sv-SE" dirty="0"/>
              <a:t>Har ett kansli som är bemannat. Gett ut broschyr om att kunna gå ut och äta på ett säkert sätt.</a:t>
            </a:r>
          </a:p>
        </p:txBody>
      </p:sp>
    </p:spTree>
    <p:extLst>
      <p:ext uri="{BB962C8B-B14F-4D97-AF65-F5344CB8AC3E}">
        <p14:creationId xmlns:p14="http://schemas.microsoft.com/office/powerpoint/2010/main" val="41987249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Hur skulle du kort beskriva den del i verksamheten i din läns- eller lokalförening som ger mest nytta för den enskilde medlemmen?</a:t>
            </a:r>
          </a:p>
        </p:txBody>
      </p:sp>
      <p:sp>
        <p:nvSpPr>
          <p:cNvPr id="5" name="Platshållare för innehåll 4"/>
          <p:cNvSpPr>
            <a:spLocks noGrp="1"/>
          </p:cNvSpPr>
          <p:nvPr>
            <p:ph idx="1"/>
          </p:nvPr>
        </p:nvSpPr>
        <p:spPr>
          <a:xfrm>
            <a:off x="838200" y="2168525"/>
            <a:ext cx="10451123" cy="3889375"/>
          </a:xfrm>
        </p:spPr>
        <p:txBody>
          <a:bodyPr>
            <a:normAutofit lnSpcReduction="10000"/>
          </a:bodyPr>
          <a:lstStyle/>
          <a:p>
            <a:r>
              <a:rPr lang="sv-SE" dirty="0"/>
              <a:t>Våra bufféer på restaurang med glutenfri mat</a:t>
            </a:r>
          </a:p>
          <a:p>
            <a:r>
              <a:rPr lang="sv-SE" dirty="0"/>
              <a:t>Dietist föreläsningar och mässa</a:t>
            </a:r>
          </a:p>
          <a:p>
            <a:r>
              <a:rPr lang="sv-SE" dirty="0"/>
              <a:t>Träffa andra med samma sjukdom</a:t>
            </a:r>
          </a:p>
          <a:p>
            <a:r>
              <a:rPr lang="sv-SE" dirty="0"/>
              <a:t>gemenskap, nya lärdomar om celiaki</a:t>
            </a:r>
          </a:p>
          <a:p>
            <a:r>
              <a:rPr lang="sv-SE" dirty="0"/>
              <a:t>Påverka landstinget att kunna neutralisera merkostnaden för kosten</a:t>
            </a:r>
          </a:p>
          <a:p>
            <a:r>
              <a:rPr lang="sv-SE" dirty="0"/>
              <a:t>Medlemsträffar där mat serveras.</a:t>
            </a:r>
          </a:p>
          <a:p>
            <a:r>
              <a:rPr lang="sv-SE" dirty="0"/>
              <a:t>Lokal påverkan på utbud och bemötande</a:t>
            </a:r>
          </a:p>
          <a:p>
            <a:r>
              <a:rPr lang="sv-SE" dirty="0"/>
              <a:t>Bakdagen och föreläsningar av läkare och produkttillverkare.</a:t>
            </a:r>
          </a:p>
        </p:txBody>
      </p:sp>
    </p:spTree>
    <p:extLst>
      <p:ext uri="{BB962C8B-B14F-4D97-AF65-F5344CB8AC3E}">
        <p14:creationId xmlns:p14="http://schemas.microsoft.com/office/powerpoint/2010/main" val="3182267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Hur skulle du kort beskriva den del i verksamheten i din läns- eller lokalförening som ger mest nytta för den enskilde medlemmen?</a:t>
            </a:r>
          </a:p>
        </p:txBody>
      </p:sp>
      <p:sp>
        <p:nvSpPr>
          <p:cNvPr id="5" name="Platshållare för innehåll 4"/>
          <p:cNvSpPr>
            <a:spLocks noGrp="1"/>
          </p:cNvSpPr>
          <p:nvPr>
            <p:ph idx="1"/>
          </p:nvPr>
        </p:nvSpPr>
        <p:spPr>
          <a:xfrm>
            <a:off x="838200" y="2168525"/>
            <a:ext cx="10451123" cy="3889375"/>
          </a:xfrm>
        </p:spPr>
        <p:txBody>
          <a:bodyPr>
            <a:normAutofit lnSpcReduction="10000"/>
          </a:bodyPr>
          <a:lstStyle/>
          <a:p>
            <a:r>
              <a:rPr lang="sv-SE" dirty="0"/>
              <a:t>Att vi arrangerar läkarföreläsningar och håller bakningskurser.</a:t>
            </a:r>
          </a:p>
          <a:p>
            <a:r>
              <a:rPr lang="sv-SE" dirty="0"/>
              <a:t>Att vi syns och att vi har många aktiviteter </a:t>
            </a:r>
          </a:p>
          <a:p>
            <a:r>
              <a:rPr lang="sv-SE" dirty="0"/>
              <a:t>Gemenskapen, att dela på vårt kunnande med vår mat/bakning</a:t>
            </a:r>
          </a:p>
          <a:p>
            <a:r>
              <a:rPr lang="sv-SE" dirty="0"/>
              <a:t>Träffas och utbyter information och äter glutenfritt. Byter recept m.m.</a:t>
            </a:r>
          </a:p>
          <a:p>
            <a:r>
              <a:rPr lang="sv-SE" dirty="0"/>
              <a:t>Svårt att svara på. Jag tycker att vi försöker hitta på olika aktiviteter som ska passa våra medlemmar.  En del får vi ställa in </a:t>
            </a:r>
            <a:r>
              <a:rPr lang="sv-SE" dirty="0" err="1"/>
              <a:t>pga</a:t>
            </a:r>
            <a:r>
              <a:rPr lang="sv-SE" dirty="0"/>
              <a:t> för få deltagare och en del går att genomföra.  Oftast är det samma personer som dyker upp. </a:t>
            </a:r>
          </a:p>
          <a:p>
            <a:endParaRPr lang="sv-SE" dirty="0"/>
          </a:p>
        </p:txBody>
      </p:sp>
    </p:spTree>
    <p:extLst>
      <p:ext uri="{BB962C8B-B14F-4D97-AF65-F5344CB8AC3E}">
        <p14:creationId xmlns:p14="http://schemas.microsoft.com/office/powerpoint/2010/main" val="21529302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Hur skulle du kort beskriva den del i verksamheten i din läns- eller lokalförening som ger mest nytta för den enskilde medlemmen?</a:t>
            </a:r>
          </a:p>
        </p:txBody>
      </p:sp>
      <p:sp>
        <p:nvSpPr>
          <p:cNvPr id="5" name="Platshållare för innehåll 4"/>
          <p:cNvSpPr>
            <a:spLocks noGrp="1"/>
          </p:cNvSpPr>
          <p:nvPr>
            <p:ph idx="1"/>
          </p:nvPr>
        </p:nvSpPr>
        <p:spPr>
          <a:xfrm>
            <a:off x="838200" y="2168525"/>
            <a:ext cx="10451123" cy="3889375"/>
          </a:xfrm>
        </p:spPr>
        <p:txBody>
          <a:bodyPr/>
          <a:lstStyle/>
          <a:p>
            <a:r>
              <a:rPr lang="sv-SE" dirty="0"/>
              <a:t>gemensamma </a:t>
            </a:r>
            <a:r>
              <a:rPr lang="sv-SE" dirty="0" err="1"/>
              <a:t>aktiviter</a:t>
            </a:r>
            <a:endParaRPr lang="sv-SE" dirty="0"/>
          </a:p>
          <a:p>
            <a:r>
              <a:rPr lang="sv-SE" dirty="0"/>
              <a:t>Personlig kontakt, hjälp.</a:t>
            </a:r>
          </a:p>
          <a:p>
            <a:r>
              <a:rPr lang="sv-SE" dirty="0"/>
              <a:t>möten, utflykter, seniorträffar m.m.</a:t>
            </a:r>
          </a:p>
          <a:p>
            <a:r>
              <a:rPr lang="sv-SE" dirty="0"/>
              <a:t>Olika medlemsträffar med olika teman så som dietistträff, bakkurs mm</a:t>
            </a:r>
          </a:p>
          <a:p>
            <a:r>
              <a:rPr lang="sv-SE" dirty="0"/>
              <a:t>Mötesplats</a:t>
            </a:r>
          </a:p>
          <a:p>
            <a:endParaRPr lang="sv-SE" dirty="0"/>
          </a:p>
        </p:txBody>
      </p:sp>
    </p:spTree>
    <p:extLst>
      <p:ext uri="{BB962C8B-B14F-4D97-AF65-F5344CB8AC3E}">
        <p14:creationId xmlns:p14="http://schemas.microsoft.com/office/powerpoint/2010/main" val="29966153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Hur skulle du kort beskriva den del i verksamheten i din läns- eller lokalförening som ger mest nytta för den enskilde medlemmen?</a:t>
            </a:r>
          </a:p>
        </p:txBody>
      </p:sp>
      <p:sp>
        <p:nvSpPr>
          <p:cNvPr id="5" name="Platshållare för innehåll 4"/>
          <p:cNvSpPr>
            <a:spLocks noGrp="1"/>
          </p:cNvSpPr>
          <p:nvPr>
            <p:ph idx="1"/>
          </p:nvPr>
        </p:nvSpPr>
        <p:spPr>
          <a:xfrm>
            <a:off x="838200" y="2168525"/>
            <a:ext cx="10451123" cy="3889375"/>
          </a:xfrm>
        </p:spPr>
        <p:txBody>
          <a:bodyPr>
            <a:normAutofit lnSpcReduction="10000"/>
          </a:bodyPr>
          <a:lstStyle/>
          <a:p>
            <a:r>
              <a:rPr lang="sv-SE" dirty="0"/>
              <a:t>Bak och matlagningskurser, restaurangbesök med familjer så barnen får träffa andra med specialkost</a:t>
            </a:r>
          </a:p>
          <a:p>
            <a:r>
              <a:rPr lang="sv-SE" dirty="0"/>
              <a:t>Inbjudan till aktivitetsträffar där det även bjuds på något, fika eller mat.</a:t>
            </a:r>
          </a:p>
          <a:p>
            <a:r>
              <a:rPr lang="sv-SE" dirty="0"/>
              <a:t>Bakträffar och andra möten där man kan utbyta tips och råd och få information och nyheter</a:t>
            </a:r>
          </a:p>
          <a:p>
            <a:r>
              <a:rPr lang="sv-SE" dirty="0"/>
              <a:t>"Det verkar vara viktigt för medlemmarna att få träffas, helst över en fika och få prata med varandra, utbyta erfarenheter. Julbordet är den aktivitet som drar mest </a:t>
            </a:r>
            <a:r>
              <a:rPr lang="sv-SE" dirty="0" err="1"/>
              <a:t>folk.Tyvärr</a:t>
            </a:r>
            <a:r>
              <a:rPr lang="sv-SE" dirty="0"/>
              <a:t> fick vi inga anmälningar till vår infoträff för nya medlemmar. "</a:t>
            </a:r>
          </a:p>
          <a:p>
            <a:endParaRPr lang="sv-SE" dirty="0"/>
          </a:p>
        </p:txBody>
      </p:sp>
    </p:spTree>
    <p:extLst>
      <p:ext uri="{BB962C8B-B14F-4D97-AF65-F5344CB8AC3E}">
        <p14:creationId xmlns:p14="http://schemas.microsoft.com/office/powerpoint/2010/main" val="42681711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Hur skulle du kort beskriva den del i verksamheten i din läns- eller lokalförening som ger mest nytta för den enskilde medlemmen?</a:t>
            </a:r>
          </a:p>
        </p:txBody>
      </p:sp>
      <p:sp>
        <p:nvSpPr>
          <p:cNvPr id="5" name="Platshållare för innehåll 4"/>
          <p:cNvSpPr>
            <a:spLocks noGrp="1"/>
          </p:cNvSpPr>
          <p:nvPr>
            <p:ph idx="1"/>
          </p:nvPr>
        </p:nvSpPr>
        <p:spPr>
          <a:xfrm>
            <a:off x="838200" y="2168525"/>
            <a:ext cx="10451123" cy="3889375"/>
          </a:xfrm>
        </p:spPr>
        <p:txBody>
          <a:bodyPr>
            <a:normAutofit fontScale="92500" lnSpcReduction="20000"/>
          </a:bodyPr>
          <a:lstStyle/>
          <a:p>
            <a:r>
              <a:rPr lang="sv-SE" dirty="0"/>
              <a:t>Samhörighet och identifikation med en grupp/grupptillhörighet</a:t>
            </a:r>
          </a:p>
          <a:p>
            <a:r>
              <a:rPr lang="sv-SE" dirty="0"/>
              <a:t>Kunskapsspridning, informationsspridning, möta andra och utbyta erfarenheter, aktiviteter för blandade åldrar.</a:t>
            </a:r>
          </a:p>
          <a:p>
            <a:r>
              <a:rPr lang="sv-SE" dirty="0"/>
              <a:t>Att vi ordnar träffar så erfarenheter och frågor kan utbytas, ex bakträffar, resor och informationsträffar på ex caféer. Att vi i föreningen står på våra medlemmars sida och kan svara på frågor eller hänvisa dit de kan få svar. Det är viktigt att medlemmen får känna sig sedd och inte ensam.</a:t>
            </a:r>
          </a:p>
          <a:p>
            <a:r>
              <a:rPr lang="sv-SE" dirty="0"/>
              <a:t>Restaurangbesöken</a:t>
            </a:r>
          </a:p>
          <a:p>
            <a:r>
              <a:rPr lang="sv-SE" dirty="0"/>
              <a:t>Vi syns, hörs och ger kunskap.  Alla i styrelsen står bakom detta.</a:t>
            </a:r>
          </a:p>
          <a:p>
            <a:r>
              <a:rPr lang="sv-SE" dirty="0"/>
              <a:t>Direkta möten under olika aktiviteter</a:t>
            </a:r>
          </a:p>
        </p:txBody>
      </p:sp>
    </p:spTree>
    <p:extLst>
      <p:ext uri="{BB962C8B-B14F-4D97-AF65-F5344CB8AC3E}">
        <p14:creationId xmlns:p14="http://schemas.microsoft.com/office/powerpoint/2010/main" val="2587407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Bakgrundsvariabler</a:t>
            </a:r>
          </a:p>
        </p:txBody>
      </p:sp>
      <p:graphicFrame>
        <p:nvGraphicFramePr>
          <p:cNvPr id="5" name="Platshållare för innehåll 4"/>
          <p:cNvGraphicFramePr>
            <a:graphicFrameLocks noGrp="1"/>
          </p:cNvGraphicFramePr>
          <p:nvPr>
            <p:ph idx="1"/>
            <p:extLst>
              <p:ext uri="{D42A27DB-BD31-4B8C-83A1-F6EECF244321}">
                <p14:modId xmlns:p14="http://schemas.microsoft.com/office/powerpoint/2010/main" val="155052493"/>
              </p:ext>
            </p:extLst>
          </p:nvPr>
        </p:nvGraphicFramePr>
        <p:xfrm>
          <a:off x="3933825" y="1788493"/>
          <a:ext cx="4324350" cy="4359221"/>
        </p:xfrm>
        <a:graphic>
          <a:graphicData uri="http://schemas.openxmlformats.org/drawingml/2006/table">
            <a:tbl>
              <a:tblPr>
                <a:tableStyleId>{5C22544A-7EE6-4342-B048-85BDC9FD1C3A}</a:tableStyleId>
              </a:tblPr>
              <a:tblGrid>
                <a:gridCol w="1521459">
                  <a:extLst>
                    <a:ext uri="{9D8B030D-6E8A-4147-A177-3AD203B41FA5}">
                      <a16:colId xmlns:a16="http://schemas.microsoft.com/office/drawing/2014/main" val="1617954097"/>
                    </a:ext>
                  </a:extLst>
                </a:gridCol>
                <a:gridCol w="1517588">
                  <a:extLst>
                    <a:ext uri="{9D8B030D-6E8A-4147-A177-3AD203B41FA5}">
                      <a16:colId xmlns:a16="http://schemas.microsoft.com/office/drawing/2014/main" val="1837493749"/>
                    </a:ext>
                  </a:extLst>
                </a:gridCol>
                <a:gridCol w="1285303">
                  <a:extLst>
                    <a:ext uri="{9D8B030D-6E8A-4147-A177-3AD203B41FA5}">
                      <a16:colId xmlns:a16="http://schemas.microsoft.com/office/drawing/2014/main" val="1540815377"/>
                    </a:ext>
                  </a:extLst>
                </a:gridCol>
              </a:tblGrid>
              <a:tr h="197618">
                <a:tc>
                  <a:txBody>
                    <a:bodyPr/>
                    <a:lstStyle/>
                    <a:p>
                      <a:pPr algn="l" fontAlgn="b"/>
                      <a:r>
                        <a:rPr lang="sv-SE" sz="1200" b="1" u="none" strike="noStrike">
                          <a:effectLst/>
                        </a:rPr>
                        <a:t>Länsförbund</a:t>
                      </a:r>
                      <a:endParaRPr lang="sv-SE" sz="1200" b="1"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200" b="1" u="none" strike="noStrike" dirty="0">
                          <a:effectLst/>
                        </a:rPr>
                        <a:t>Antal respondenter</a:t>
                      </a:r>
                      <a:endParaRPr lang="sv-SE" sz="1200" b="1" i="0" u="none" strike="noStrike" dirty="0">
                        <a:solidFill>
                          <a:srgbClr val="000000"/>
                        </a:solidFill>
                        <a:effectLst/>
                        <a:latin typeface="Arial" panose="020B0604020202020204" pitchFamily="34" charset="0"/>
                      </a:endParaRPr>
                    </a:p>
                  </a:txBody>
                  <a:tcPr marL="11625" marR="11625" marT="11625" marB="0" anchor="b"/>
                </a:tc>
                <a:tc>
                  <a:txBody>
                    <a:bodyPr/>
                    <a:lstStyle/>
                    <a:p>
                      <a:pPr algn="r" fontAlgn="b"/>
                      <a:r>
                        <a:rPr lang="sv-SE" sz="1200" b="1" u="none" strike="noStrike" dirty="0">
                          <a:effectLst/>
                        </a:rPr>
                        <a:t>Andel av svaren</a:t>
                      </a:r>
                      <a:endParaRPr lang="sv-SE" sz="1200" b="1" i="0" u="none" strike="noStrike" dirty="0">
                        <a:solidFill>
                          <a:srgbClr val="000000"/>
                        </a:solidFill>
                        <a:effectLst/>
                        <a:latin typeface="Arial" panose="020B0604020202020204" pitchFamily="34" charset="0"/>
                      </a:endParaRPr>
                    </a:p>
                  </a:txBody>
                  <a:tcPr marL="11625" marR="11625" marT="11625" marB="0" anchor="b"/>
                </a:tc>
                <a:extLst>
                  <a:ext uri="{0D108BD9-81ED-4DB2-BD59-A6C34878D82A}">
                    <a16:rowId xmlns:a16="http://schemas.microsoft.com/office/drawing/2014/main" val="1873860108"/>
                  </a:ext>
                </a:extLst>
              </a:tr>
              <a:tr h="197618">
                <a:tc>
                  <a:txBody>
                    <a:bodyPr/>
                    <a:lstStyle/>
                    <a:p>
                      <a:pPr algn="l" fontAlgn="b"/>
                      <a:r>
                        <a:rPr lang="sv-SE" sz="1200" u="none" strike="noStrike">
                          <a:effectLst/>
                        </a:rPr>
                        <a:t>Dalarnas län</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200" u="none" strike="noStrike" dirty="0">
                          <a:effectLst/>
                        </a:rPr>
                        <a:t>7</a:t>
                      </a:r>
                      <a:endParaRPr lang="sv-SE" sz="1200" b="0" i="0" u="none" strike="noStrike" dirty="0">
                        <a:solidFill>
                          <a:srgbClr val="000000"/>
                        </a:solidFill>
                        <a:effectLst/>
                        <a:latin typeface="Arial" panose="020B0604020202020204" pitchFamily="34" charset="0"/>
                      </a:endParaRPr>
                    </a:p>
                  </a:txBody>
                  <a:tcPr marL="11625" marR="11625" marT="11625" marB="0" anchor="b"/>
                </a:tc>
                <a:tc>
                  <a:txBody>
                    <a:bodyPr/>
                    <a:lstStyle/>
                    <a:p>
                      <a:pPr algn="r" fontAlgn="b"/>
                      <a:r>
                        <a:rPr lang="sv-SE" sz="1000" b="0" i="0" u="none" strike="noStrike">
                          <a:solidFill>
                            <a:srgbClr val="000000"/>
                          </a:solidFill>
                          <a:effectLst/>
                          <a:latin typeface="Arial" panose="020B0604020202020204" pitchFamily="34" charset="0"/>
                        </a:rPr>
                        <a:t>6%</a:t>
                      </a:r>
                    </a:p>
                  </a:txBody>
                  <a:tcPr marL="9525" marR="9525" marT="9525" marB="0" anchor="b"/>
                </a:tc>
                <a:extLst>
                  <a:ext uri="{0D108BD9-81ED-4DB2-BD59-A6C34878D82A}">
                    <a16:rowId xmlns:a16="http://schemas.microsoft.com/office/drawing/2014/main" val="1940367155"/>
                  </a:ext>
                </a:extLst>
              </a:tr>
              <a:tr h="197618">
                <a:tc>
                  <a:txBody>
                    <a:bodyPr/>
                    <a:lstStyle/>
                    <a:p>
                      <a:pPr algn="l" fontAlgn="b"/>
                      <a:r>
                        <a:rPr lang="sv-SE" sz="1200" u="none" strike="noStrike">
                          <a:effectLst/>
                        </a:rPr>
                        <a:t>Gotlands län</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200" u="none" strike="noStrike">
                          <a:effectLst/>
                        </a:rPr>
                        <a:t>1</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000" b="0" i="0" u="none" strike="noStrike">
                          <a:solidFill>
                            <a:srgbClr val="000000"/>
                          </a:solidFill>
                          <a:effectLst/>
                          <a:latin typeface="Arial" panose="020B0604020202020204" pitchFamily="34" charset="0"/>
                        </a:rPr>
                        <a:t>1%</a:t>
                      </a:r>
                    </a:p>
                  </a:txBody>
                  <a:tcPr marL="9525" marR="9525" marT="9525" marB="0" anchor="b"/>
                </a:tc>
                <a:extLst>
                  <a:ext uri="{0D108BD9-81ED-4DB2-BD59-A6C34878D82A}">
                    <a16:rowId xmlns:a16="http://schemas.microsoft.com/office/drawing/2014/main" val="3397862962"/>
                  </a:ext>
                </a:extLst>
              </a:tr>
              <a:tr h="197618">
                <a:tc>
                  <a:txBody>
                    <a:bodyPr/>
                    <a:lstStyle/>
                    <a:p>
                      <a:pPr algn="l" fontAlgn="b"/>
                      <a:r>
                        <a:rPr lang="sv-SE" sz="1200" u="none" strike="noStrike">
                          <a:effectLst/>
                        </a:rPr>
                        <a:t>Gävleborgs län</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200" u="none" strike="noStrike">
                          <a:effectLst/>
                        </a:rPr>
                        <a:t>2</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000" b="0" i="0" u="none" strike="noStrike">
                          <a:solidFill>
                            <a:srgbClr val="000000"/>
                          </a:solidFill>
                          <a:effectLst/>
                          <a:latin typeface="Arial" panose="020B0604020202020204" pitchFamily="34" charset="0"/>
                        </a:rPr>
                        <a:t>2%</a:t>
                      </a:r>
                    </a:p>
                  </a:txBody>
                  <a:tcPr marL="9525" marR="9525" marT="9525" marB="0" anchor="b"/>
                </a:tc>
                <a:extLst>
                  <a:ext uri="{0D108BD9-81ED-4DB2-BD59-A6C34878D82A}">
                    <a16:rowId xmlns:a16="http://schemas.microsoft.com/office/drawing/2014/main" val="1896755151"/>
                  </a:ext>
                </a:extLst>
              </a:tr>
              <a:tr h="197618">
                <a:tc>
                  <a:txBody>
                    <a:bodyPr/>
                    <a:lstStyle/>
                    <a:p>
                      <a:pPr algn="l" fontAlgn="b"/>
                      <a:r>
                        <a:rPr lang="sv-SE" sz="1200" u="none" strike="noStrike">
                          <a:effectLst/>
                        </a:rPr>
                        <a:t>Hallands län</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200" u="none" strike="noStrike">
                          <a:effectLst/>
                        </a:rPr>
                        <a:t>6</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000" b="0" i="0" u="none" strike="noStrike">
                          <a:solidFill>
                            <a:srgbClr val="000000"/>
                          </a:solidFill>
                          <a:effectLst/>
                          <a:latin typeface="Arial" panose="020B0604020202020204" pitchFamily="34" charset="0"/>
                        </a:rPr>
                        <a:t>5%</a:t>
                      </a:r>
                    </a:p>
                  </a:txBody>
                  <a:tcPr marL="9525" marR="9525" marT="9525" marB="0" anchor="b"/>
                </a:tc>
                <a:extLst>
                  <a:ext uri="{0D108BD9-81ED-4DB2-BD59-A6C34878D82A}">
                    <a16:rowId xmlns:a16="http://schemas.microsoft.com/office/drawing/2014/main" val="727070773"/>
                  </a:ext>
                </a:extLst>
              </a:tr>
              <a:tr h="197618">
                <a:tc>
                  <a:txBody>
                    <a:bodyPr/>
                    <a:lstStyle/>
                    <a:p>
                      <a:pPr algn="l" fontAlgn="b"/>
                      <a:r>
                        <a:rPr lang="sv-SE" sz="1200" u="none" strike="noStrike">
                          <a:effectLst/>
                        </a:rPr>
                        <a:t>Jämtlands län</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200" u="none" strike="noStrike">
                          <a:effectLst/>
                        </a:rPr>
                        <a:t>3</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000" b="0" i="0" u="none" strike="noStrike">
                          <a:solidFill>
                            <a:srgbClr val="000000"/>
                          </a:solidFill>
                          <a:effectLst/>
                          <a:latin typeface="Arial" panose="020B0604020202020204" pitchFamily="34" charset="0"/>
                        </a:rPr>
                        <a:t>3%</a:t>
                      </a:r>
                    </a:p>
                  </a:txBody>
                  <a:tcPr marL="9525" marR="9525" marT="9525" marB="0" anchor="b"/>
                </a:tc>
                <a:extLst>
                  <a:ext uri="{0D108BD9-81ED-4DB2-BD59-A6C34878D82A}">
                    <a16:rowId xmlns:a16="http://schemas.microsoft.com/office/drawing/2014/main" val="1400212460"/>
                  </a:ext>
                </a:extLst>
              </a:tr>
              <a:tr h="197618">
                <a:tc>
                  <a:txBody>
                    <a:bodyPr/>
                    <a:lstStyle/>
                    <a:p>
                      <a:pPr algn="l" fontAlgn="b"/>
                      <a:r>
                        <a:rPr lang="sv-SE" sz="1200" u="none" strike="noStrike">
                          <a:effectLst/>
                        </a:rPr>
                        <a:t>Jönköpings län</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200" u="none" strike="noStrike">
                          <a:effectLst/>
                        </a:rPr>
                        <a:t>1</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000" b="0" i="0" u="none" strike="noStrike">
                          <a:solidFill>
                            <a:srgbClr val="000000"/>
                          </a:solidFill>
                          <a:effectLst/>
                          <a:latin typeface="Arial" panose="020B0604020202020204" pitchFamily="34" charset="0"/>
                        </a:rPr>
                        <a:t>1%</a:t>
                      </a:r>
                    </a:p>
                  </a:txBody>
                  <a:tcPr marL="9525" marR="9525" marT="9525" marB="0" anchor="b"/>
                </a:tc>
                <a:extLst>
                  <a:ext uri="{0D108BD9-81ED-4DB2-BD59-A6C34878D82A}">
                    <a16:rowId xmlns:a16="http://schemas.microsoft.com/office/drawing/2014/main" val="1874636451"/>
                  </a:ext>
                </a:extLst>
              </a:tr>
              <a:tr h="197618">
                <a:tc>
                  <a:txBody>
                    <a:bodyPr/>
                    <a:lstStyle/>
                    <a:p>
                      <a:pPr algn="l" fontAlgn="b"/>
                      <a:r>
                        <a:rPr lang="sv-SE" sz="1200" u="none" strike="noStrike">
                          <a:effectLst/>
                        </a:rPr>
                        <a:t>Kalmar län</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200" u="none" strike="noStrike">
                          <a:effectLst/>
                        </a:rPr>
                        <a:t>3</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000" b="0" i="0" u="none" strike="noStrike">
                          <a:solidFill>
                            <a:srgbClr val="000000"/>
                          </a:solidFill>
                          <a:effectLst/>
                          <a:latin typeface="Arial" panose="020B0604020202020204" pitchFamily="34" charset="0"/>
                        </a:rPr>
                        <a:t>3%</a:t>
                      </a:r>
                    </a:p>
                  </a:txBody>
                  <a:tcPr marL="9525" marR="9525" marT="9525" marB="0" anchor="b"/>
                </a:tc>
                <a:extLst>
                  <a:ext uri="{0D108BD9-81ED-4DB2-BD59-A6C34878D82A}">
                    <a16:rowId xmlns:a16="http://schemas.microsoft.com/office/drawing/2014/main" val="3093397683"/>
                  </a:ext>
                </a:extLst>
              </a:tr>
              <a:tr h="197618">
                <a:tc>
                  <a:txBody>
                    <a:bodyPr/>
                    <a:lstStyle/>
                    <a:p>
                      <a:pPr algn="l" fontAlgn="b"/>
                      <a:r>
                        <a:rPr lang="sv-SE" sz="1200" u="none" strike="noStrike">
                          <a:effectLst/>
                        </a:rPr>
                        <a:t>Kronobergs län</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200" u="none" strike="noStrike">
                          <a:effectLst/>
                        </a:rPr>
                        <a:t>8</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000" b="0" i="0" u="none" strike="noStrike">
                          <a:solidFill>
                            <a:srgbClr val="000000"/>
                          </a:solidFill>
                          <a:effectLst/>
                          <a:latin typeface="Arial" panose="020B0604020202020204" pitchFamily="34" charset="0"/>
                        </a:rPr>
                        <a:t>7%</a:t>
                      </a:r>
                    </a:p>
                  </a:txBody>
                  <a:tcPr marL="9525" marR="9525" marT="9525" marB="0" anchor="b"/>
                </a:tc>
                <a:extLst>
                  <a:ext uri="{0D108BD9-81ED-4DB2-BD59-A6C34878D82A}">
                    <a16:rowId xmlns:a16="http://schemas.microsoft.com/office/drawing/2014/main" val="3051228554"/>
                  </a:ext>
                </a:extLst>
              </a:tr>
              <a:tr h="197618">
                <a:tc>
                  <a:txBody>
                    <a:bodyPr/>
                    <a:lstStyle/>
                    <a:p>
                      <a:pPr algn="l" fontAlgn="b"/>
                      <a:r>
                        <a:rPr lang="sv-SE" sz="1200" u="none" strike="noStrike">
                          <a:effectLst/>
                        </a:rPr>
                        <a:t>Skåne län</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200" u="none" strike="noStrike">
                          <a:effectLst/>
                        </a:rPr>
                        <a:t>21</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000" b="0" i="0" u="none" strike="noStrike">
                          <a:solidFill>
                            <a:srgbClr val="000000"/>
                          </a:solidFill>
                          <a:effectLst/>
                          <a:latin typeface="Arial" panose="020B0604020202020204" pitchFamily="34" charset="0"/>
                        </a:rPr>
                        <a:t>18%</a:t>
                      </a:r>
                    </a:p>
                  </a:txBody>
                  <a:tcPr marL="9525" marR="9525" marT="9525" marB="0" anchor="b"/>
                </a:tc>
                <a:extLst>
                  <a:ext uri="{0D108BD9-81ED-4DB2-BD59-A6C34878D82A}">
                    <a16:rowId xmlns:a16="http://schemas.microsoft.com/office/drawing/2014/main" val="1375553675"/>
                  </a:ext>
                </a:extLst>
              </a:tr>
              <a:tr h="197618">
                <a:tc>
                  <a:txBody>
                    <a:bodyPr/>
                    <a:lstStyle/>
                    <a:p>
                      <a:pPr algn="l" fontAlgn="b"/>
                      <a:r>
                        <a:rPr lang="sv-SE" sz="1200" u="none" strike="noStrike">
                          <a:effectLst/>
                        </a:rPr>
                        <a:t>Stockholms län</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200" u="none" strike="noStrike">
                          <a:effectLst/>
                        </a:rPr>
                        <a:t>4</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000" b="0" i="0" u="none" strike="noStrike">
                          <a:solidFill>
                            <a:srgbClr val="000000"/>
                          </a:solidFill>
                          <a:effectLst/>
                          <a:latin typeface="Arial" panose="020B0604020202020204" pitchFamily="34" charset="0"/>
                        </a:rPr>
                        <a:t>3%</a:t>
                      </a:r>
                    </a:p>
                  </a:txBody>
                  <a:tcPr marL="9525" marR="9525" marT="9525" marB="0" anchor="b"/>
                </a:tc>
                <a:extLst>
                  <a:ext uri="{0D108BD9-81ED-4DB2-BD59-A6C34878D82A}">
                    <a16:rowId xmlns:a16="http://schemas.microsoft.com/office/drawing/2014/main" val="1831854406"/>
                  </a:ext>
                </a:extLst>
              </a:tr>
              <a:tr h="197618">
                <a:tc>
                  <a:txBody>
                    <a:bodyPr/>
                    <a:lstStyle/>
                    <a:p>
                      <a:pPr algn="l" fontAlgn="b"/>
                      <a:r>
                        <a:rPr lang="sv-SE" sz="1200" u="none" strike="noStrike">
                          <a:effectLst/>
                        </a:rPr>
                        <a:t>Södermanlands län</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200" u="none" strike="noStrike">
                          <a:effectLst/>
                        </a:rPr>
                        <a:t>3</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000" b="0" i="0" u="none" strike="noStrike">
                          <a:solidFill>
                            <a:srgbClr val="000000"/>
                          </a:solidFill>
                          <a:effectLst/>
                          <a:latin typeface="Arial" panose="020B0604020202020204" pitchFamily="34" charset="0"/>
                        </a:rPr>
                        <a:t>3%</a:t>
                      </a:r>
                    </a:p>
                  </a:txBody>
                  <a:tcPr marL="9525" marR="9525" marT="9525" marB="0" anchor="b"/>
                </a:tc>
                <a:extLst>
                  <a:ext uri="{0D108BD9-81ED-4DB2-BD59-A6C34878D82A}">
                    <a16:rowId xmlns:a16="http://schemas.microsoft.com/office/drawing/2014/main" val="128252079"/>
                  </a:ext>
                </a:extLst>
              </a:tr>
              <a:tr h="197618">
                <a:tc>
                  <a:txBody>
                    <a:bodyPr/>
                    <a:lstStyle/>
                    <a:p>
                      <a:pPr algn="l" fontAlgn="b"/>
                      <a:r>
                        <a:rPr lang="sv-SE" sz="1200" u="none" strike="noStrike">
                          <a:effectLst/>
                        </a:rPr>
                        <a:t>Uppsala län</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200" u="none" strike="noStrike">
                          <a:effectLst/>
                        </a:rPr>
                        <a:t>8</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000" b="0" i="0" u="none" strike="noStrike">
                          <a:solidFill>
                            <a:srgbClr val="000000"/>
                          </a:solidFill>
                          <a:effectLst/>
                          <a:latin typeface="Arial" panose="020B0604020202020204" pitchFamily="34" charset="0"/>
                        </a:rPr>
                        <a:t>7%</a:t>
                      </a:r>
                    </a:p>
                  </a:txBody>
                  <a:tcPr marL="9525" marR="9525" marT="9525" marB="0" anchor="b"/>
                </a:tc>
                <a:extLst>
                  <a:ext uri="{0D108BD9-81ED-4DB2-BD59-A6C34878D82A}">
                    <a16:rowId xmlns:a16="http://schemas.microsoft.com/office/drawing/2014/main" val="1063152005"/>
                  </a:ext>
                </a:extLst>
              </a:tr>
              <a:tr h="197618">
                <a:tc>
                  <a:txBody>
                    <a:bodyPr/>
                    <a:lstStyle/>
                    <a:p>
                      <a:pPr algn="l" fontAlgn="b"/>
                      <a:r>
                        <a:rPr lang="sv-SE" sz="1200" u="none" strike="noStrike">
                          <a:effectLst/>
                        </a:rPr>
                        <a:t>Värmlands län</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200" u="none" strike="noStrike">
                          <a:effectLst/>
                        </a:rPr>
                        <a:t>5</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000" b="0" i="0" u="none" strike="noStrike">
                          <a:solidFill>
                            <a:srgbClr val="000000"/>
                          </a:solidFill>
                          <a:effectLst/>
                          <a:latin typeface="Arial" panose="020B0604020202020204" pitchFamily="34" charset="0"/>
                        </a:rPr>
                        <a:t>4%</a:t>
                      </a:r>
                    </a:p>
                  </a:txBody>
                  <a:tcPr marL="9525" marR="9525" marT="9525" marB="0" anchor="b"/>
                </a:tc>
                <a:extLst>
                  <a:ext uri="{0D108BD9-81ED-4DB2-BD59-A6C34878D82A}">
                    <a16:rowId xmlns:a16="http://schemas.microsoft.com/office/drawing/2014/main" val="2847083512"/>
                  </a:ext>
                </a:extLst>
              </a:tr>
              <a:tr h="197618">
                <a:tc>
                  <a:txBody>
                    <a:bodyPr/>
                    <a:lstStyle/>
                    <a:p>
                      <a:pPr algn="l" fontAlgn="b"/>
                      <a:r>
                        <a:rPr lang="sv-SE" sz="1200" u="none" strike="noStrike">
                          <a:effectLst/>
                        </a:rPr>
                        <a:t>Västerbottens län</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200" u="none" strike="noStrike">
                          <a:effectLst/>
                        </a:rPr>
                        <a:t>6</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000" b="0" i="0" u="none" strike="noStrike">
                          <a:solidFill>
                            <a:srgbClr val="000000"/>
                          </a:solidFill>
                          <a:effectLst/>
                          <a:latin typeface="Arial" panose="020B0604020202020204" pitchFamily="34" charset="0"/>
                        </a:rPr>
                        <a:t>5%</a:t>
                      </a:r>
                    </a:p>
                  </a:txBody>
                  <a:tcPr marL="9525" marR="9525" marT="9525" marB="0" anchor="b"/>
                </a:tc>
                <a:extLst>
                  <a:ext uri="{0D108BD9-81ED-4DB2-BD59-A6C34878D82A}">
                    <a16:rowId xmlns:a16="http://schemas.microsoft.com/office/drawing/2014/main" val="1350762444"/>
                  </a:ext>
                </a:extLst>
              </a:tr>
              <a:tr h="197618">
                <a:tc>
                  <a:txBody>
                    <a:bodyPr/>
                    <a:lstStyle/>
                    <a:p>
                      <a:pPr algn="l" fontAlgn="b"/>
                      <a:r>
                        <a:rPr lang="sv-SE" sz="1200" u="none" strike="noStrike">
                          <a:effectLst/>
                        </a:rPr>
                        <a:t>Västernorrlands län</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200" u="none" strike="noStrike">
                          <a:effectLst/>
                        </a:rPr>
                        <a:t>2</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000" b="0" i="0" u="none" strike="noStrike">
                          <a:solidFill>
                            <a:srgbClr val="000000"/>
                          </a:solidFill>
                          <a:effectLst/>
                          <a:latin typeface="Arial" panose="020B0604020202020204" pitchFamily="34" charset="0"/>
                        </a:rPr>
                        <a:t>2%</a:t>
                      </a:r>
                    </a:p>
                  </a:txBody>
                  <a:tcPr marL="9525" marR="9525" marT="9525" marB="0" anchor="b"/>
                </a:tc>
                <a:extLst>
                  <a:ext uri="{0D108BD9-81ED-4DB2-BD59-A6C34878D82A}">
                    <a16:rowId xmlns:a16="http://schemas.microsoft.com/office/drawing/2014/main" val="542227115"/>
                  </a:ext>
                </a:extLst>
              </a:tr>
              <a:tr h="197618">
                <a:tc>
                  <a:txBody>
                    <a:bodyPr/>
                    <a:lstStyle/>
                    <a:p>
                      <a:pPr algn="l" fontAlgn="b"/>
                      <a:r>
                        <a:rPr lang="sv-SE" sz="1200" u="none" strike="noStrike">
                          <a:effectLst/>
                        </a:rPr>
                        <a:t>Västmanlands län</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200" u="none" strike="noStrike">
                          <a:effectLst/>
                        </a:rPr>
                        <a:t>4</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000" b="0" i="0" u="none" strike="noStrike">
                          <a:solidFill>
                            <a:srgbClr val="000000"/>
                          </a:solidFill>
                          <a:effectLst/>
                          <a:latin typeface="Arial" panose="020B0604020202020204" pitchFamily="34" charset="0"/>
                        </a:rPr>
                        <a:t>3%</a:t>
                      </a:r>
                    </a:p>
                  </a:txBody>
                  <a:tcPr marL="9525" marR="9525" marT="9525" marB="0" anchor="b"/>
                </a:tc>
                <a:extLst>
                  <a:ext uri="{0D108BD9-81ED-4DB2-BD59-A6C34878D82A}">
                    <a16:rowId xmlns:a16="http://schemas.microsoft.com/office/drawing/2014/main" val="882338439"/>
                  </a:ext>
                </a:extLst>
              </a:tr>
              <a:tr h="197618">
                <a:tc>
                  <a:txBody>
                    <a:bodyPr/>
                    <a:lstStyle/>
                    <a:p>
                      <a:pPr algn="l" fontAlgn="b"/>
                      <a:r>
                        <a:rPr lang="sv-SE" sz="1200" u="none" strike="noStrike">
                          <a:effectLst/>
                        </a:rPr>
                        <a:t>Västra Götalands län</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200" u="none" strike="noStrike">
                          <a:effectLst/>
                        </a:rPr>
                        <a:t>18</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000" b="0" i="0" u="none" strike="noStrike">
                          <a:solidFill>
                            <a:srgbClr val="000000"/>
                          </a:solidFill>
                          <a:effectLst/>
                          <a:latin typeface="Arial" panose="020B0604020202020204" pitchFamily="34" charset="0"/>
                        </a:rPr>
                        <a:t>15%</a:t>
                      </a:r>
                    </a:p>
                  </a:txBody>
                  <a:tcPr marL="9525" marR="9525" marT="9525" marB="0" anchor="b"/>
                </a:tc>
                <a:extLst>
                  <a:ext uri="{0D108BD9-81ED-4DB2-BD59-A6C34878D82A}">
                    <a16:rowId xmlns:a16="http://schemas.microsoft.com/office/drawing/2014/main" val="3033802062"/>
                  </a:ext>
                </a:extLst>
              </a:tr>
              <a:tr h="197618">
                <a:tc>
                  <a:txBody>
                    <a:bodyPr/>
                    <a:lstStyle/>
                    <a:p>
                      <a:pPr algn="l" fontAlgn="b"/>
                      <a:r>
                        <a:rPr lang="sv-SE" sz="1200" u="none" strike="noStrike">
                          <a:effectLst/>
                        </a:rPr>
                        <a:t>Örebro län</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200" u="none" strike="noStrike">
                          <a:effectLst/>
                        </a:rPr>
                        <a:t>7</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000" b="0" i="0" u="none" strike="noStrike">
                          <a:solidFill>
                            <a:srgbClr val="000000"/>
                          </a:solidFill>
                          <a:effectLst/>
                          <a:latin typeface="Arial" panose="020B0604020202020204" pitchFamily="34" charset="0"/>
                        </a:rPr>
                        <a:t>6%</a:t>
                      </a:r>
                    </a:p>
                  </a:txBody>
                  <a:tcPr marL="9525" marR="9525" marT="9525" marB="0" anchor="b"/>
                </a:tc>
                <a:extLst>
                  <a:ext uri="{0D108BD9-81ED-4DB2-BD59-A6C34878D82A}">
                    <a16:rowId xmlns:a16="http://schemas.microsoft.com/office/drawing/2014/main" val="2925622519"/>
                  </a:ext>
                </a:extLst>
              </a:tr>
              <a:tr h="197618">
                <a:tc>
                  <a:txBody>
                    <a:bodyPr/>
                    <a:lstStyle/>
                    <a:p>
                      <a:pPr algn="l" fontAlgn="b"/>
                      <a:r>
                        <a:rPr lang="sv-SE" sz="1200" u="none" strike="noStrike">
                          <a:effectLst/>
                        </a:rPr>
                        <a:t>Östergötlands län</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200" u="none" strike="noStrike">
                          <a:effectLst/>
                        </a:rPr>
                        <a:t>4</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000" b="0" i="0" u="none" strike="noStrike">
                          <a:solidFill>
                            <a:srgbClr val="000000"/>
                          </a:solidFill>
                          <a:effectLst/>
                          <a:latin typeface="Arial" panose="020B0604020202020204" pitchFamily="34" charset="0"/>
                        </a:rPr>
                        <a:t>3%</a:t>
                      </a:r>
                    </a:p>
                  </a:txBody>
                  <a:tcPr marL="9525" marR="9525" marT="9525" marB="0" anchor="b"/>
                </a:tc>
                <a:extLst>
                  <a:ext uri="{0D108BD9-81ED-4DB2-BD59-A6C34878D82A}">
                    <a16:rowId xmlns:a16="http://schemas.microsoft.com/office/drawing/2014/main" val="4289053288"/>
                  </a:ext>
                </a:extLst>
              </a:tr>
              <a:tr h="197618">
                <a:tc>
                  <a:txBody>
                    <a:bodyPr/>
                    <a:lstStyle/>
                    <a:p>
                      <a:pPr algn="l" fontAlgn="b"/>
                      <a:r>
                        <a:rPr lang="sv-SE" sz="1200" u="none" strike="noStrike">
                          <a:effectLst/>
                        </a:rPr>
                        <a:t>Vet ej</a:t>
                      </a:r>
                      <a:endParaRPr lang="sv-SE" sz="1200" b="0"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200" u="none" strike="noStrike" dirty="0">
                          <a:effectLst/>
                        </a:rPr>
                        <a:t>4</a:t>
                      </a:r>
                      <a:endParaRPr lang="sv-SE" sz="1200" b="0" i="0" u="none" strike="noStrike" dirty="0">
                        <a:solidFill>
                          <a:srgbClr val="000000"/>
                        </a:solidFill>
                        <a:effectLst/>
                        <a:latin typeface="Arial" panose="020B0604020202020204" pitchFamily="34" charset="0"/>
                      </a:endParaRPr>
                    </a:p>
                  </a:txBody>
                  <a:tcPr marL="11625" marR="11625" marT="11625" marB="0" anchor="b"/>
                </a:tc>
                <a:tc>
                  <a:txBody>
                    <a:bodyPr/>
                    <a:lstStyle/>
                    <a:p>
                      <a:pPr algn="r" fontAlgn="b"/>
                      <a:r>
                        <a:rPr lang="sv-SE" sz="1000" b="0" i="0" u="none" strike="noStrike" dirty="0">
                          <a:solidFill>
                            <a:srgbClr val="000000"/>
                          </a:solidFill>
                          <a:effectLst/>
                          <a:latin typeface="Arial" panose="020B0604020202020204" pitchFamily="34" charset="0"/>
                        </a:rPr>
                        <a:t>3%</a:t>
                      </a:r>
                    </a:p>
                  </a:txBody>
                  <a:tcPr marL="9525" marR="9525" marT="9525" marB="0" anchor="b"/>
                </a:tc>
                <a:extLst>
                  <a:ext uri="{0D108BD9-81ED-4DB2-BD59-A6C34878D82A}">
                    <a16:rowId xmlns:a16="http://schemas.microsoft.com/office/drawing/2014/main" val="458724143"/>
                  </a:ext>
                </a:extLst>
              </a:tr>
              <a:tr h="209243">
                <a:tc>
                  <a:txBody>
                    <a:bodyPr/>
                    <a:lstStyle/>
                    <a:p>
                      <a:pPr algn="l" fontAlgn="b"/>
                      <a:r>
                        <a:rPr lang="sv-SE" sz="1200" b="1" u="none" strike="noStrike">
                          <a:effectLst/>
                        </a:rPr>
                        <a:t>Totalsumma</a:t>
                      </a:r>
                      <a:endParaRPr lang="sv-SE" sz="1200" b="1" i="0" u="none" strike="noStrike">
                        <a:solidFill>
                          <a:srgbClr val="000000"/>
                        </a:solidFill>
                        <a:effectLst/>
                        <a:latin typeface="Arial" panose="020B0604020202020204" pitchFamily="34" charset="0"/>
                      </a:endParaRPr>
                    </a:p>
                  </a:txBody>
                  <a:tcPr marL="11625" marR="11625" marT="11625" marB="0" anchor="b"/>
                </a:tc>
                <a:tc>
                  <a:txBody>
                    <a:bodyPr/>
                    <a:lstStyle/>
                    <a:p>
                      <a:pPr algn="r" fontAlgn="b"/>
                      <a:r>
                        <a:rPr lang="sv-SE" sz="1200" b="1" u="none" strike="noStrike" dirty="0">
                          <a:effectLst/>
                        </a:rPr>
                        <a:t>117</a:t>
                      </a:r>
                      <a:endParaRPr lang="sv-SE" sz="1200" b="1" i="0" u="none" strike="noStrike" dirty="0">
                        <a:solidFill>
                          <a:srgbClr val="000000"/>
                        </a:solidFill>
                        <a:effectLst/>
                        <a:latin typeface="Arial" panose="020B0604020202020204" pitchFamily="34" charset="0"/>
                      </a:endParaRPr>
                    </a:p>
                  </a:txBody>
                  <a:tcPr marL="11625" marR="11625" marT="11625" marB="0" anchor="b"/>
                </a:tc>
                <a:tc>
                  <a:txBody>
                    <a:bodyPr/>
                    <a:lstStyle/>
                    <a:p>
                      <a:pPr algn="r" fontAlgn="b"/>
                      <a:r>
                        <a:rPr lang="sv-SE" sz="1200" b="1" u="none" strike="noStrike" dirty="0">
                          <a:effectLst/>
                        </a:rPr>
                        <a:t>100%</a:t>
                      </a:r>
                      <a:endParaRPr lang="sv-SE" sz="1200" b="1" i="0" u="none" strike="noStrike" dirty="0">
                        <a:solidFill>
                          <a:srgbClr val="000000"/>
                        </a:solidFill>
                        <a:effectLst/>
                        <a:latin typeface="Arial" panose="020B0604020202020204" pitchFamily="34" charset="0"/>
                      </a:endParaRPr>
                    </a:p>
                  </a:txBody>
                  <a:tcPr marL="11625" marR="11625" marT="11625" marB="0" anchor="b"/>
                </a:tc>
                <a:extLst>
                  <a:ext uri="{0D108BD9-81ED-4DB2-BD59-A6C34878D82A}">
                    <a16:rowId xmlns:a16="http://schemas.microsoft.com/office/drawing/2014/main" val="2277024616"/>
                  </a:ext>
                </a:extLst>
              </a:tr>
            </a:tbl>
          </a:graphicData>
        </a:graphic>
      </p:graphicFrame>
    </p:spTree>
    <p:extLst>
      <p:ext uri="{BB962C8B-B14F-4D97-AF65-F5344CB8AC3E}">
        <p14:creationId xmlns:p14="http://schemas.microsoft.com/office/powerpoint/2010/main" val="3592317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Bakgrundsvariabler</a:t>
            </a:r>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2346804881"/>
              </p:ext>
            </p:extLst>
          </p:nvPr>
        </p:nvGraphicFramePr>
        <p:xfrm>
          <a:off x="2643442" y="2672863"/>
          <a:ext cx="6905115" cy="2208892"/>
        </p:xfrm>
        <a:graphic>
          <a:graphicData uri="http://schemas.openxmlformats.org/drawingml/2006/table">
            <a:tbl>
              <a:tblPr>
                <a:tableStyleId>{5C22544A-7EE6-4342-B048-85BDC9FD1C3A}</a:tableStyleId>
              </a:tblPr>
              <a:tblGrid>
                <a:gridCol w="2429463">
                  <a:extLst>
                    <a:ext uri="{9D8B030D-6E8A-4147-A177-3AD203B41FA5}">
                      <a16:colId xmlns:a16="http://schemas.microsoft.com/office/drawing/2014/main" val="635275550"/>
                    </a:ext>
                  </a:extLst>
                </a:gridCol>
                <a:gridCol w="2423282">
                  <a:extLst>
                    <a:ext uri="{9D8B030D-6E8A-4147-A177-3AD203B41FA5}">
                      <a16:colId xmlns:a16="http://schemas.microsoft.com/office/drawing/2014/main" val="2581324766"/>
                    </a:ext>
                  </a:extLst>
                </a:gridCol>
                <a:gridCol w="2052370">
                  <a:extLst>
                    <a:ext uri="{9D8B030D-6E8A-4147-A177-3AD203B41FA5}">
                      <a16:colId xmlns:a16="http://schemas.microsoft.com/office/drawing/2014/main" val="1340611288"/>
                    </a:ext>
                  </a:extLst>
                </a:gridCol>
              </a:tblGrid>
              <a:tr h="315556">
                <a:tc>
                  <a:txBody>
                    <a:bodyPr/>
                    <a:lstStyle/>
                    <a:p>
                      <a:pPr algn="l" fontAlgn="b"/>
                      <a:r>
                        <a:rPr lang="sv-SE" sz="1900" b="1" u="none" strike="noStrike" dirty="0">
                          <a:effectLst/>
                        </a:rPr>
                        <a:t>Ålderskategori</a:t>
                      </a:r>
                      <a:endParaRPr lang="sv-SE" sz="1900" b="1" i="0" u="none" strike="noStrike" dirty="0">
                        <a:solidFill>
                          <a:srgbClr val="000000"/>
                        </a:solidFill>
                        <a:effectLst/>
                        <a:latin typeface="Arial" panose="020B0604020202020204" pitchFamily="34" charset="0"/>
                      </a:endParaRPr>
                    </a:p>
                  </a:txBody>
                  <a:tcPr marL="18562" marR="18562" marT="18562" marB="0" anchor="b"/>
                </a:tc>
                <a:tc>
                  <a:txBody>
                    <a:bodyPr/>
                    <a:lstStyle/>
                    <a:p>
                      <a:pPr algn="r" fontAlgn="b"/>
                      <a:r>
                        <a:rPr lang="sv-SE" sz="1900" b="1" u="none" strike="noStrike" dirty="0">
                          <a:effectLst/>
                        </a:rPr>
                        <a:t>Antal respondenter</a:t>
                      </a:r>
                      <a:endParaRPr lang="sv-SE" sz="1900" b="1" i="0" u="none" strike="noStrike" dirty="0">
                        <a:solidFill>
                          <a:srgbClr val="000000"/>
                        </a:solidFill>
                        <a:effectLst/>
                        <a:latin typeface="Arial" panose="020B0604020202020204" pitchFamily="34" charset="0"/>
                      </a:endParaRPr>
                    </a:p>
                  </a:txBody>
                  <a:tcPr marL="18562" marR="18562" marT="18562" marB="0" anchor="b"/>
                </a:tc>
                <a:tc>
                  <a:txBody>
                    <a:bodyPr/>
                    <a:lstStyle/>
                    <a:p>
                      <a:pPr algn="r" fontAlgn="b"/>
                      <a:r>
                        <a:rPr lang="sv-SE" sz="1900" b="1" u="none" strike="noStrike" dirty="0">
                          <a:effectLst/>
                        </a:rPr>
                        <a:t>Andel av svaren</a:t>
                      </a:r>
                      <a:endParaRPr lang="sv-SE" sz="1900" b="1" i="0" u="none" strike="noStrike" dirty="0">
                        <a:solidFill>
                          <a:srgbClr val="000000"/>
                        </a:solidFill>
                        <a:effectLst/>
                        <a:latin typeface="Arial" panose="020B0604020202020204" pitchFamily="34" charset="0"/>
                      </a:endParaRPr>
                    </a:p>
                  </a:txBody>
                  <a:tcPr marL="18562" marR="18562" marT="18562" marB="0" anchor="b"/>
                </a:tc>
                <a:extLst>
                  <a:ext uri="{0D108BD9-81ED-4DB2-BD59-A6C34878D82A}">
                    <a16:rowId xmlns:a16="http://schemas.microsoft.com/office/drawing/2014/main" val="2802042238"/>
                  </a:ext>
                </a:extLst>
              </a:tr>
              <a:tr h="315556">
                <a:tc>
                  <a:txBody>
                    <a:bodyPr/>
                    <a:lstStyle/>
                    <a:p>
                      <a:pPr algn="l" fontAlgn="b"/>
                      <a:r>
                        <a:rPr lang="sv-SE" sz="1900" u="none" strike="noStrike">
                          <a:effectLst/>
                        </a:rPr>
                        <a:t>Under 30 år</a:t>
                      </a:r>
                      <a:endParaRPr lang="sv-SE" sz="1900" b="0" i="0" u="none" strike="noStrike">
                        <a:solidFill>
                          <a:srgbClr val="000000"/>
                        </a:solidFill>
                        <a:effectLst/>
                        <a:latin typeface="Arial" panose="020B0604020202020204" pitchFamily="34" charset="0"/>
                      </a:endParaRPr>
                    </a:p>
                  </a:txBody>
                  <a:tcPr marL="18562" marR="18562" marT="18562" marB="0" anchor="b"/>
                </a:tc>
                <a:tc>
                  <a:txBody>
                    <a:bodyPr/>
                    <a:lstStyle/>
                    <a:p>
                      <a:pPr algn="r" fontAlgn="b"/>
                      <a:r>
                        <a:rPr lang="sv-SE" sz="1900" u="none" strike="noStrike">
                          <a:effectLst/>
                        </a:rPr>
                        <a:t>4</a:t>
                      </a:r>
                      <a:endParaRPr lang="sv-SE" sz="1900" b="0" i="0" u="none" strike="noStrike">
                        <a:solidFill>
                          <a:srgbClr val="000000"/>
                        </a:solidFill>
                        <a:effectLst/>
                        <a:latin typeface="Arial" panose="020B0604020202020204" pitchFamily="34" charset="0"/>
                      </a:endParaRPr>
                    </a:p>
                  </a:txBody>
                  <a:tcPr marL="18562" marR="18562" marT="18562" marB="0" anchor="b"/>
                </a:tc>
                <a:tc>
                  <a:txBody>
                    <a:bodyPr/>
                    <a:lstStyle/>
                    <a:p>
                      <a:pPr algn="r" fontAlgn="b"/>
                      <a:r>
                        <a:rPr lang="sv-SE" sz="1900" u="none" strike="noStrike">
                          <a:effectLst/>
                        </a:rPr>
                        <a:t>3%</a:t>
                      </a:r>
                      <a:endParaRPr lang="sv-SE" sz="1900" b="0" i="0" u="none" strike="noStrike">
                        <a:solidFill>
                          <a:srgbClr val="000000"/>
                        </a:solidFill>
                        <a:effectLst/>
                        <a:latin typeface="Arial" panose="020B0604020202020204" pitchFamily="34" charset="0"/>
                      </a:endParaRPr>
                    </a:p>
                  </a:txBody>
                  <a:tcPr marL="18562" marR="18562" marT="18562" marB="0" anchor="b"/>
                </a:tc>
                <a:extLst>
                  <a:ext uri="{0D108BD9-81ED-4DB2-BD59-A6C34878D82A}">
                    <a16:rowId xmlns:a16="http://schemas.microsoft.com/office/drawing/2014/main" val="482014671"/>
                  </a:ext>
                </a:extLst>
              </a:tr>
              <a:tr h="315556">
                <a:tc>
                  <a:txBody>
                    <a:bodyPr/>
                    <a:lstStyle/>
                    <a:p>
                      <a:pPr algn="l" fontAlgn="b"/>
                      <a:r>
                        <a:rPr lang="sv-SE" sz="1900" u="none" strike="noStrike">
                          <a:effectLst/>
                        </a:rPr>
                        <a:t>Mellan 30-49</a:t>
                      </a:r>
                      <a:endParaRPr lang="sv-SE" sz="1900" b="0" i="0" u="none" strike="noStrike">
                        <a:solidFill>
                          <a:srgbClr val="000000"/>
                        </a:solidFill>
                        <a:effectLst/>
                        <a:latin typeface="Arial" panose="020B0604020202020204" pitchFamily="34" charset="0"/>
                      </a:endParaRPr>
                    </a:p>
                  </a:txBody>
                  <a:tcPr marL="18562" marR="18562" marT="18562" marB="0" anchor="b"/>
                </a:tc>
                <a:tc>
                  <a:txBody>
                    <a:bodyPr/>
                    <a:lstStyle/>
                    <a:p>
                      <a:pPr algn="r" fontAlgn="b"/>
                      <a:r>
                        <a:rPr lang="sv-SE" sz="1900" u="none" strike="noStrike">
                          <a:effectLst/>
                        </a:rPr>
                        <a:t>40</a:t>
                      </a:r>
                      <a:endParaRPr lang="sv-SE" sz="1900" b="0" i="0" u="none" strike="noStrike">
                        <a:solidFill>
                          <a:srgbClr val="000000"/>
                        </a:solidFill>
                        <a:effectLst/>
                        <a:latin typeface="Arial" panose="020B0604020202020204" pitchFamily="34" charset="0"/>
                      </a:endParaRPr>
                    </a:p>
                  </a:txBody>
                  <a:tcPr marL="18562" marR="18562" marT="18562" marB="0" anchor="b"/>
                </a:tc>
                <a:tc>
                  <a:txBody>
                    <a:bodyPr/>
                    <a:lstStyle/>
                    <a:p>
                      <a:pPr algn="r" fontAlgn="b"/>
                      <a:r>
                        <a:rPr lang="sv-SE" sz="1900" u="none" strike="noStrike">
                          <a:effectLst/>
                        </a:rPr>
                        <a:t>34%</a:t>
                      </a:r>
                      <a:endParaRPr lang="sv-SE" sz="1900" b="0" i="0" u="none" strike="noStrike">
                        <a:solidFill>
                          <a:srgbClr val="000000"/>
                        </a:solidFill>
                        <a:effectLst/>
                        <a:latin typeface="Arial" panose="020B0604020202020204" pitchFamily="34" charset="0"/>
                      </a:endParaRPr>
                    </a:p>
                  </a:txBody>
                  <a:tcPr marL="18562" marR="18562" marT="18562" marB="0" anchor="b"/>
                </a:tc>
                <a:extLst>
                  <a:ext uri="{0D108BD9-81ED-4DB2-BD59-A6C34878D82A}">
                    <a16:rowId xmlns:a16="http://schemas.microsoft.com/office/drawing/2014/main" val="109911909"/>
                  </a:ext>
                </a:extLst>
              </a:tr>
              <a:tr h="315556">
                <a:tc>
                  <a:txBody>
                    <a:bodyPr/>
                    <a:lstStyle/>
                    <a:p>
                      <a:pPr algn="l" fontAlgn="b"/>
                      <a:r>
                        <a:rPr lang="sv-SE" sz="1900" u="none" strike="noStrike">
                          <a:effectLst/>
                        </a:rPr>
                        <a:t>Mellan 50-65</a:t>
                      </a:r>
                      <a:endParaRPr lang="sv-SE" sz="1900" b="0" i="0" u="none" strike="noStrike">
                        <a:solidFill>
                          <a:srgbClr val="000000"/>
                        </a:solidFill>
                        <a:effectLst/>
                        <a:latin typeface="Arial" panose="020B0604020202020204" pitchFamily="34" charset="0"/>
                      </a:endParaRPr>
                    </a:p>
                  </a:txBody>
                  <a:tcPr marL="18562" marR="18562" marT="18562" marB="0" anchor="b"/>
                </a:tc>
                <a:tc>
                  <a:txBody>
                    <a:bodyPr/>
                    <a:lstStyle/>
                    <a:p>
                      <a:pPr algn="r" fontAlgn="b"/>
                      <a:r>
                        <a:rPr lang="sv-SE" sz="1900" u="none" strike="noStrike">
                          <a:effectLst/>
                        </a:rPr>
                        <a:t>34</a:t>
                      </a:r>
                      <a:endParaRPr lang="sv-SE" sz="1900" b="0" i="0" u="none" strike="noStrike">
                        <a:solidFill>
                          <a:srgbClr val="000000"/>
                        </a:solidFill>
                        <a:effectLst/>
                        <a:latin typeface="Arial" panose="020B0604020202020204" pitchFamily="34" charset="0"/>
                      </a:endParaRPr>
                    </a:p>
                  </a:txBody>
                  <a:tcPr marL="18562" marR="18562" marT="18562" marB="0" anchor="b"/>
                </a:tc>
                <a:tc>
                  <a:txBody>
                    <a:bodyPr/>
                    <a:lstStyle/>
                    <a:p>
                      <a:pPr algn="r" fontAlgn="b"/>
                      <a:r>
                        <a:rPr lang="sv-SE" sz="1900" u="none" strike="noStrike">
                          <a:effectLst/>
                        </a:rPr>
                        <a:t>29%</a:t>
                      </a:r>
                      <a:endParaRPr lang="sv-SE" sz="1900" b="0" i="0" u="none" strike="noStrike">
                        <a:solidFill>
                          <a:srgbClr val="000000"/>
                        </a:solidFill>
                        <a:effectLst/>
                        <a:latin typeface="Arial" panose="020B0604020202020204" pitchFamily="34" charset="0"/>
                      </a:endParaRPr>
                    </a:p>
                  </a:txBody>
                  <a:tcPr marL="18562" marR="18562" marT="18562" marB="0" anchor="b"/>
                </a:tc>
                <a:extLst>
                  <a:ext uri="{0D108BD9-81ED-4DB2-BD59-A6C34878D82A}">
                    <a16:rowId xmlns:a16="http://schemas.microsoft.com/office/drawing/2014/main" val="3410253332"/>
                  </a:ext>
                </a:extLst>
              </a:tr>
              <a:tr h="315556">
                <a:tc>
                  <a:txBody>
                    <a:bodyPr/>
                    <a:lstStyle/>
                    <a:p>
                      <a:pPr algn="l" fontAlgn="b"/>
                      <a:r>
                        <a:rPr lang="sv-SE" sz="1900" u="none" strike="noStrike" dirty="0">
                          <a:effectLst/>
                        </a:rPr>
                        <a:t>Över 65</a:t>
                      </a:r>
                      <a:endParaRPr lang="sv-SE" sz="1900" b="0" i="0" u="none" strike="noStrike" dirty="0">
                        <a:solidFill>
                          <a:srgbClr val="000000"/>
                        </a:solidFill>
                        <a:effectLst/>
                        <a:latin typeface="Arial" panose="020B0604020202020204" pitchFamily="34" charset="0"/>
                      </a:endParaRPr>
                    </a:p>
                  </a:txBody>
                  <a:tcPr marL="18562" marR="18562" marT="18562" marB="0" anchor="b"/>
                </a:tc>
                <a:tc>
                  <a:txBody>
                    <a:bodyPr/>
                    <a:lstStyle/>
                    <a:p>
                      <a:pPr algn="r" fontAlgn="b"/>
                      <a:r>
                        <a:rPr lang="sv-SE" sz="1900" u="none" strike="noStrike" dirty="0">
                          <a:effectLst/>
                        </a:rPr>
                        <a:t>38</a:t>
                      </a:r>
                      <a:endParaRPr lang="sv-SE" sz="1900" b="0" i="0" u="none" strike="noStrike" dirty="0">
                        <a:solidFill>
                          <a:srgbClr val="000000"/>
                        </a:solidFill>
                        <a:effectLst/>
                        <a:latin typeface="Arial" panose="020B0604020202020204" pitchFamily="34" charset="0"/>
                      </a:endParaRPr>
                    </a:p>
                  </a:txBody>
                  <a:tcPr marL="18562" marR="18562" marT="18562" marB="0" anchor="b"/>
                </a:tc>
                <a:tc>
                  <a:txBody>
                    <a:bodyPr/>
                    <a:lstStyle/>
                    <a:p>
                      <a:pPr algn="r" fontAlgn="b"/>
                      <a:r>
                        <a:rPr lang="sv-SE" sz="1900" u="none" strike="noStrike" dirty="0">
                          <a:effectLst/>
                        </a:rPr>
                        <a:t>32%</a:t>
                      </a:r>
                      <a:endParaRPr lang="sv-SE" sz="1900" b="0" i="0" u="none" strike="noStrike" dirty="0">
                        <a:solidFill>
                          <a:srgbClr val="000000"/>
                        </a:solidFill>
                        <a:effectLst/>
                        <a:latin typeface="Arial" panose="020B0604020202020204" pitchFamily="34" charset="0"/>
                      </a:endParaRPr>
                    </a:p>
                  </a:txBody>
                  <a:tcPr marL="18562" marR="18562" marT="18562" marB="0" anchor="b"/>
                </a:tc>
                <a:extLst>
                  <a:ext uri="{0D108BD9-81ED-4DB2-BD59-A6C34878D82A}">
                    <a16:rowId xmlns:a16="http://schemas.microsoft.com/office/drawing/2014/main" val="4043017944"/>
                  </a:ext>
                </a:extLst>
              </a:tr>
              <a:tr h="315556">
                <a:tc>
                  <a:txBody>
                    <a:bodyPr/>
                    <a:lstStyle/>
                    <a:p>
                      <a:pPr algn="l" fontAlgn="b"/>
                      <a:r>
                        <a:rPr lang="sv-SE" sz="1900" b="0" i="0" u="none" strike="noStrike" dirty="0">
                          <a:solidFill>
                            <a:srgbClr val="000000"/>
                          </a:solidFill>
                          <a:effectLst/>
                          <a:latin typeface="+mn-lt"/>
                        </a:rPr>
                        <a:t>Inget svar</a:t>
                      </a:r>
                    </a:p>
                  </a:txBody>
                  <a:tcPr marL="18562" marR="18562" marT="18562" marB="0" anchor="b"/>
                </a:tc>
                <a:tc>
                  <a:txBody>
                    <a:bodyPr/>
                    <a:lstStyle/>
                    <a:p>
                      <a:pPr algn="r" fontAlgn="b"/>
                      <a:r>
                        <a:rPr lang="sv-SE" sz="1900" b="0" i="0" u="none" strike="noStrike" dirty="0">
                          <a:solidFill>
                            <a:srgbClr val="000000"/>
                          </a:solidFill>
                          <a:effectLst/>
                          <a:latin typeface="+mn-lt"/>
                        </a:rPr>
                        <a:t>1</a:t>
                      </a:r>
                    </a:p>
                  </a:txBody>
                  <a:tcPr marL="18562" marR="18562" marT="18562" marB="0" anchor="b"/>
                </a:tc>
                <a:tc>
                  <a:txBody>
                    <a:bodyPr/>
                    <a:lstStyle/>
                    <a:p>
                      <a:pPr algn="r" fontAlgn="b"/>
                      <a:r>
                        <a:rPr lang="sv-SE" sz="1900" b="0" i="0" u="none" strike="noStrike" dirty="0">
                          <a:solidFill>
                            <a:srgbClr val="000000"/>
                          </a:solidFill>
                          <a:effectLst/>
                          <a:latin typeface="+mn-lt"/>
                        </a:rPr>
                        <a:t>1%</a:t>
                      </a:r>
                    </a:p>
                  </a:txBody>
                  <a:tcPr marL="18562" marR="18562" marT="18562" marB="0" anchor="b"/>
                </a:tc>
                <a:extLst>
                  <a:ext uri="{0D108BD9-81ED-4DB2-BD59-A6C34878D82A}">
                    <a16:rowId xmlns:a16="http://schemas.microsoft.com/office/drawing/2014/main" val="4079764184"/>
                  </a:ext>
                </a:extLst>
              </a:tr>
              <a:tr h="315556">
                <a:tc>
                  <a:txBody>
                    <a:bodyPr/>
                    <a:lstStyle/>
                    <a:p>
                      <a:pPr algn="l" fontAlgn="b"/>
                      <a:r>
                        <a:rPr lang="sv-SE" sz="1900" b="1" u="none" strike="noStrike" dirty="0">
                          <a:effectLst/>
                        </a:rPr>
                        <a:t>Totalsumma</a:t>
                      </a:r>
                      <a:endParaRPr lang="sv-SE" sz="1900" b="1" i="0" u="none" strike="noStrike" dirty="0">
                        <a:solidFill>
                          <a:srgbClr val="000000"/>
                        </a:solidFill>
                        <a:effectLst/>
                        <a:latin typeface="Arial" panose="020B0604020202020204" pitchFamily="34" charset="0"/>
                      </a:endParaRPr>
                    </a:p>
                  </a:txBody>
                  <a:tcPr marL="18562" marR="18562" marT="18562" marB="0" anchor="b"/>
                </a:tc>
                <a:tc>
                  <a:txBody>
                    <a:bodyPr/>
                    <a:lstStyle/>
                    <a:p>
                      <a:pPr algn="r" fontAlgn="b"/>
                      <a:r>
                        <a:rPr lang="sv-SE" sz="1900" b="1" u="none" strike="noStrike" dirty="0">
                          <a:effectLst/>
                        </a:rPr>
                        <a:t>117</a:t>
                      </a:r>
                      <a:endParaRPr lang="sv-SE" sz="1900" b="1" i="0" u="none" strike="noStrike" dirty="0">
                        <a:solidFill>
                          <a:srgbClr val="000000"/>
                        </a:solidFill>
                        <a:effectLst/>
                        <a:latin typeface="Arial" panose="020B0604020202020204" pitchFamily="34" charset="0"/>
                      </a:endParaRPr>
                    </a:p>
                  </a:txBody>
                  <a:tcPr marL="18562" marR="18562" marT="18562" marB="0" anchor="b"/>
                </a:tc>
                <a:tc>
                  <a:txBody>
                    <a:bodyPr/>
                    <a:lstStyle/>
                    <a:p>
                      <a:pPr algn="r" fontAlgn="b"/>
                      <a:r>
                        <a:rPr lang="sv-SE" sz="1900" b="1" u="none" strike="noStrike" dirty="0">
                          <a:effectLst/>
                        </a:rPr>
                        <a:t>100%</a:t>
                      </a:r>
                      <a:endParaRPr lang="sv-SE" sz="1900" b="1" i="0" u="none" strike="noStrike" dirty="0">
                        <a:solidFill>
                          <a:srgbClr val="000000"/>
                        </a:solidFill>
                        <a:effectLst/>
                        <a:latin typeface="Arial" panose="020B0604020202020204" pitchFamily="34" charset="0"/>
                      </a:endParaRPr>
                    </a:p>
                  </a:txBody>
                  <a:tcPr marL="18562" marR="18562" marT="18562" marB="0" anchor="b"/>
                </a:tc>
                <a:extLst>
                  <a:ext uri="{0D108BD9-81ED-4DB2-BD59-A6C34878D82A}">
                    <a16:rowId xmlns:a16="http://schemas.microsoft.com/office/drawing/2014/main" val="3832798449"/>
                  </a:ext>
                </a:extLst>
              </a:tr>
            </a:tbl>
          </a:graphicData>
        </a:graphic>
      </p:graphicFrame>
    </p:spTree>
    <p:extLst>
      <p:ext uri="{BB962C8B-B14F-4D97-AF65-F5344CB8AC3E}">
        <p14:creationId xmlns:p14="http://schemas.microsoft.com/office/powerpoint/2010/main" val="854434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Hur engagerade i verksamheten tycker du att medlemmarna i föreningen är?</a:t>
            </a:r>
          </a:p>
        </p:txBody>
      </p:sp>
      <p:pic>
        <p:nvPicPr>
          <p:cNvPr id="5" name="Platshållare för innehåll 4"/>
          <p:cNvPicPr>
            <a:picLocks noGrp="1" noChangeAspect="1"/>
          </p:cNvPicPr>
          <p:nvPr>
            <p:ph idx="1"/>
          </p:nvPr>
        </p:nvPicPr>
        <p:blipFill>
          <a:blip r:embed="rId2"/>
          <a:stretch>
            <a:fillRect/>
          </a:stretch>
        </p:blipFill>
        <p:spPr>
          <a:xfrm>
            <a:off x="1784952" y="2105890"/>
            <a:ext cx="8389480" cy="3015745"/>
          </a:xfrm>
          <a:prstGeom prst="rect">
            <a:avLst/>
          </a:prstGeom>
        </p:spPr>
      </p:pic>
      <p:sp>
        <p:nvSpPr>
          <p:cNvPr id="6" name="textruta 5"/>
          <p:cNvSpPr txBox="1"/>
          <p:nvPr/>
        </p:nvSpPr>
        <p:spPr>
          <a:xfrm>
            <a:off x="8636000" y="5121635"/>
            <a:ext cx="3334327" cy="1200329"/>
          </a:xfrm>
          <a:prstGeom prst="rect">
            <a:avLst/>
          </a:prstGeom>
          <a:noFill/>
        </p:spPr>
        <p:txBody>
          <a:bodyPr wrap="square" rtlCol="0">
            <a:spAutoFit/>
          </a:bodyPr>
          <a:lstStyle/>
          <a:p>
            <a:r>
              <a:rPr lang="sv-SE" dirty="0"/>
              <a:t>n=116</a:t>
            </a:r>
          </a:p>
          <a:p>
            <a:r>
              <a:rPr lang="sv-SE" dirty="0"/>
              <a:t>1 = väldigt lågt engagemang</a:t>
            </a:r>
          </a:p>
          <a:p>
            <a:r>
              <a:rPr lang="sv-SE" dirty="0"/>
              <a:t>7 = mycket stort engagemang</a:t>
            </a:r>
          </a:p>
          <a:p>
            <a:endParaRPr lang="sv-SE" dirty="0"/>
          </a:p>
        </p:txBody>
      </p:sp>
    </p:spTree>
    <p:extLst>
      <p:ext uri="{BB962C8B-B14F-4D97-AF65-F5344CB8AC3E}">
        <p14:creationId xmlns:p14="http://schemas.microsoft.com/office/powerpoint/2010/main" val="2391499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Hur engagerad känner </a:t>
            </a:r>
            <a:r>
              <a:rPr lang="sv-SE" u="sng" dirty="0"/>
              <a:t>du</a:t>
            </a:r>
            <a:r>
              <a:rPr lang="sv-SE" dirty="0"/>
              <a:t> dig i föreningens verksamhet?</a:t>
            </a:r>
          </a:p>
        </p:txBody>
      </p:sp>
      <p:pic>
        <p:nvPicPr>
          <p:cNvPr id="4" name="Platshållare för innehåll 3"/>
          <p:cNvPicPr>
            <a:picLocks noGrp="1" noChangeAspect="1"/>
          </p:cNvPicPr>
          <p:nvPr>
            <p:ph idx="1"/>
          </p:nvPr>
        </p:nvPicPr>
        <p:blipFill>
          <a:blip r:embed="rId2"/>
          <a:stretch>
            <a:fillRect/>
          </a:stretch>
        </p:blipFill>
        <p:spPr>
          <a:xfrm>
            <a:off x="2621238" y="2503055"/>
            <a:ext cx="6346549" cy="2736489"/>
          </a:xfrm>
          <a:prstGeom prst="rect">
            <a:avLst/>
          </a:prstGeom>
        </p:spPr>
      </p:pic>
      <p:sp>
        <p:nvSpPr>
          <p:cNvPr id="6" name="textruta 5"/>
          <p:cNvSpPr txBox="1"/>
          <p:nvPr/>
        </p:nvSpPr>
        <p:spPr>
          <a:xfrm>
            <a:off x="8636000" y="5121635"/>
            <a:ext cx="3334327" cy="1200329"/>
          </a:xfrm>
          <a:prstGeom prst="rect">
            <a:avLst/>
          </a:prstGeom>
          <a:noFill/>
        </p:spPr>
        <p:txBody>
          <a:bodyPr wrap="square" rtlCol="0">
            <a:spAutoFit/>
          </a:bodyPr>
          <a:lstStyle/>
          <a:p>
            <a:r>
              <a:rPr lang="sv-SE" dirty="0"/>
              <a:t>n=115</a:t>
            </a:r>
          </a:p>
          <a:p>
            <a:r>
              <a:rPr lang="sv-SE" dirty="0"/>
              <a:t>1 = väldigt lågt engagemang</a:t>
            </a:r>
          </a:p>
          <a:p>
            <a:r>
              <a:rPr lang="sv-SE" dirty="0"/>
              <a:t>7 = mycket stort engagemang</a:t>
            </a:r>
          </a:p>
          <a:p>
            <a:endParaRPr lang="sv-SE" dirty="0"/>
          </a:p>
        </p:txBody>
      </p:sp>
    </p:spTree>
    <p:extLst>
      <p:ext uri="{BB962C8B-B14F-4D97-AF65-F5344CB8AC3E}">
        <p14:creationId xmlns:p14="http://schemas.microsoft.com/office/powerpoint/2010/main" val="1011869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Ungefär hur många timmar i snitt per månad lägger du ner i arbetet med din läns- eller lokalförening?</a:t>
            </a:r>
          </a:p>
        </p:txBody>
      </p:sp>
      <p:pic>
        <p:nvPicPr>
          <p:cNvPr id="4" name="Platshållare för innehåll 3"/>
          <p:cNvPicPr>
            <a:picLocks noGrp="1" noChangeAspect="1"/>
          </p:cNvPicPr>
          <p:nvPr>
            <p:ph idx="1"/>
          </p:nvPr>
        </p:nvPicPr>
        <p:blipFill>
          <a:blip r:embed="rId2"/>
          <a:stretch>
            <a:fillRect/>
          </a:stretch>
        </p:blipFill>
        <p:spPr>
          <a:xfrm>
            <a:off x="1658428" y="2189285"/>
            <a:ext cx="8139164" cy="3323492"/>
          </a:xfrm>
          <a:prstGeom prst="rect">
            <a:avLst/>
          </a:prstGeom>
        </p:spPr>
      </p:pic>
      <p:sp>
        <p:nvSpPr>
          <p:cNvPr id="7" name="textruta 6"/>
          <p:cNvSpPr txBox="1"/>
          <p:nvPr/>
        </p:nvSpPr>
        <p:spPr>
          <a:xfrm>
            <a:off x="10457873" y="5888253"/>
            <a:ext cx="895927" cy="646331"/>
          </a:xfrm>
          <a:prstGeom prst="rect">
            <a:avLst/>
          </a:prstGeom>
          <a:noFill/>
        </p:spPr>
        <p:txBody>
          <a:bodyPr wrap="square" rtlCol="0">
            <a:spAutoFit/>
          </a:bodyPr>
          <a:lstStyle/>
          <a:p>
            <a:r>
              <a:rPr lang="sv-SE" dirty="0"/>
              <a:t>n=115</a:t>
            </a:r>
          </a:p>
          <a:p>
            <a:endParaRPr lang="sv-SE" dirty="0"/>
          </a:p>
        </p:txBody>
      </p:sp>
    </p:spTree>
    <p:extLst>
      <p:ext uri="{BB962C8B-B14F-4D97-AF65-F5344CB8AC3E}">
        <p14:creationId xmlns:p14="http://schemas.microsoft.com/office/powerpoint/2010/main" val="2593525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Tycker du att arbetet du gör i din läns- eller lokalförening är roligt?</a:t>
            </a:r>
          </a:p>
        </p:txBody>
      </p:sp>
      <p:pic>
        <p:nvPicPr>
          <p:cNvPr id="4" name="Platshållare för innehåll 3"/>
          <p:cNvPicPr>
            <a:picLocks noGrp="1" noChangeAspect="1"/>
          </p:cNvPicPr>
          <p:nvPr>
            <p:ph idx="1"/>
          </p:nvPr>
        </p:nvPicPr>
        <p:blipFill>
          <a:blip r:embed="rId2"/>
          <a:stretch>
            <a:fillRect/>
          </a:stretch>
        </p:blipFill>
        <p:spPr>
          <a:xfrm>
            <a:off x="2468959" y="2336800"/>
            <a:ext cx="6820225" cy="2730283"/>
          </a:xfrm>
          <a:prstGeom prst="rect">
            <a:avLst/>
          </a:prstGeom>
        </p:spPr>
      </p:pic>
      <p:sp>
        <p:nvSpPr>
          <p:cNvPr id="8" name="textruta 7"/>
          <p:cNvSpPr txBox="1"/>
          <p:nvPr/>
        </p:nvSpPr>
        <p:spPr>
          <a:xfrm>
            <a:off x="8626765" y="5214865"/>
            <a:ext cx="3334327" cy="1200329"/>
          </a:xfrm>
          <a:prstGeom prst="rect">
            <a:avLst/>
          </a:prstGeom>
          <a:noFill/>
        </p:spPr>
        <p:txBody>
          <a:bodyPr wrap="square" rtlCol="0">
            <a:spAutoFit/>
          </a:bodyPr>
          <a:lstStyle/>
          <a:p>
            <a:r>
              <a:rPr lang="sv-SE" dirty="0"/>
              <a:t>n=116</a:t>
            </a:r>
          </a:p>
          <a:p>
            <a:r>
              <a:rPr lang="sv-SE" dirty="0"/>
              <a:t>1 = inte alls roligt</a:t>
            </a:r>
          </a:p>
          <a:p>
            <a:r>
              <a:rPr lang="sv-SE" dirty="0"/>
              <a:t>7 = mycket rolig</a:t>
            </a:r>
          </a:p>
          <a:p>
            <a:endParaRPr lang="sv-SE" dirty="0"/>
          </a:p>
        </p:txBody>
      </p:sp>
    </p:spTree>
    <p:extLst>
      <p:ext uri="{BB962C8B-B14F-4D97-AF65-F5344CB8AC3E}">
        <p14:creationId xmlns:p14="http://schemas.microsoft.com/office/powerpoint/2010/main" val="1823081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Hur tycker du mestadels att arbetet i din läns- eller lokalförening är att bedriva?</a:t>
            </a:r>
          </a:p>
        </p:txBody>
      </p:sp>
      <p:pic>
        <p:nvPicPr>
          <p:cNvPr id="4" name="Platshållare för innehåll 3"/>
          <p:cNvPicPr>
            <a:picLocks noGrp="1" noChangeAspect="1"/>
          </p:cNvPicPr>
          <p:nvPr>
            <p:ph idx="1"/>
          </p:nvPr>
        </p:nvPicPr>
        <p:blipFill>
          <a:blip r:embed="rId2"/>
          <a:stretch>
            <a:fillRect/>
          </a:stretch>
        </p:blipFill>
        <p:spPr>
          <a:xfrm>
            <a:off x="2533731" y="2466110"/>
            <a:ext cx="6526132" cy="2470222"/>
          </a:xfrm>
          <a:prstGeom prst="rect">
            <a:avLst/>
          </a:prstGeom>
        </p:spPr>
      </p:pic>
      <p:sp>
        <p:nvSpPr>
          <p:cNvPr id="7" name="textruta 6"/>
          <p:cNvSpPr txBox="1"/>
          <p:nvPr/>
        </p:nvSpPr>
        <p:spPr>
          <a:xfrm>
            <a:off x="9059863" y="5111589"/>
            <a:ext cx="3334327" cy="1200329"/>
          </a:xfrm>
          <a:prstGeom prst="rect">
            <a:avLst/>
          </a:prstGeom>
          <a:noFill/>
        </p:spPr>
        <p:txBody>
          <a:bodyPr wrap="square" rtlCol="0">
            <a:spAutoFit/>
          </a:bodyPr>
          <a:lstStyle/>
          <a:p>
            <a:r>
              <a:rPr lang="sv-SE" dirty="0"/>
              <a:t>n=116</a:t>
            </a:r>
          </a:p>
          <a:p>
            <a:r>
              <a:rPr lang="sv-SE" dirty="0"/>
              <a:t>1 = oftast inte alls besvärligt</a:t>
            </a:r>
          </a:p>
          <a:p>
            <a:r>
              <a:rPr lang="sv-SE" dirty="0"/>
              <a:t>7 = oftast mycket besvärligt</a:t>
            </a:r>
          </a:p>
          <a:p>
            <a:endParaRPr lang="sv-SE" dirty="0"/>
          </a:p>
        </p:txBody>
      </p:sp>
    </p:spTree>
    <p:extLst>
      <p:ext uri="{BB962C8B-B14F-4D97-AF65-F5344CB8AC3E}">
        <p14:creationId xmlns:p14="http://schemas.microsoft.com/office/powerpoint/2010/main" val="242223398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1172</TotalTime>
  <Words>2212</Words>
  <Application>Microsoft Office PowerPoint</Application>
  <PresentationFormat>Bredbild</PresentationFormat>
  <Paragraphs>234</Paragraphs>
  <Slides>29</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29</vt:i4>
      </vt:variant>
    </vt:vector>
  </HeadingPairs>
  <TitlesOfParts>
    <vt:vector size="35" baseType="lpstr">
      <vt:lpstr>Arial</vt:lpstr>
      <vt:lpstr>Calibri</vt:lpstr>
      <vt:lpstr>Calibri Light</vt:lpstr>
      <vt:lpstr>Gotham Book</vt:lpstr>
      <vt:lpstr>Gotham Light</vt:lpstr>
      <vt:lpstr>Office-tema</vt:lpstr>
      <vt:lpstr>Undersökning bland förtroendevalda 2017</vt:lpstr>
      <vt:lpstr>Medlemsundersökning höst 2016</vt:lpstr>
      <vt:lpstr>Bakgrundsvariabler</vt:lpstr>
      <vt:lpstr>Bakgrundsvariabler</vt:lpstr>
      <vt:lpstr>Hur engagerade i verksamheten tycker du att medlemmarna i föreningen är?</vt:lpstr>
      <vt:lpstr>Hur engagerad känner du dig i föreningens verksamhet?</vt:lpstr>
      <vt:lpstr>Ungefär hur många timmar i snitt per månad lägger du ner i arbetet med din läns- eller lokalförening?</vt:lpstr>
      <vt:lpstr>Tycker du att arbetet du gör i din läns- eller lokalförening är roligt?</vt:lpstr>
      <vt:lpstr>Hur tycker du mestadels att arbetet i din läns- eller lokalförening är att bedriva?</vt:lpstr>
      <vt:lpstr>Hur tror du att medlemmarna uppfattar nyttan med arbetet som utförs av din läns- eller lokalförening?</vt:lpstr>
      <vt:lpstr>Hur skulle du kort beskriva den del i verksamheten i din läns- eller lokalförening som ger mest nytta för den enskilde medlemmen?</vt:lpstr>
      <vt:lpstr>Hur skulle du kort beskriva den del i verksamheten i din läns- eller lokalförening som ger mest nytta för den enskilde medlemmen?</vt:lpstr>
      <vt:lpstr>Hur skulle du kort beskriva den del i verksamheten i din läns- eller lokalförening som ger mest nytta för den enskilde medlemmen?</vt:lpstr>
      <vt:lpstr>Hur skulle du kort beskriva den del i verksamheten i din läns- eller lokalförening som ger mest nytta för den enskilde medlemmen?</vt:lpstr>
      <vt:lpstr>Hur skulle du kort beskriva den del i verksamheten i din läns- eller lokalförening som ger mest nytta för den enskilde medlemmen?</vt:lpstr>
      <vt:lpstr>Hur skulle du kort beskriva den del i verksamheten i din läns- eller lokalförening som ger mest nytta för den enskilde medlemmen?</vt:lpstr>
      <vt:lpstr>Hur skulle du kort beskriva den del i verksamheten i din läns- eller lokalförening som ger mest nytta för den enskilde medlemmen?</vt:lpstr>
      <vt:lpstr>Hur skulle du kort beskriva den del i verksamheten i din läns- eller lokalförening som ger mest nytta för den enskilde medlemmen?</vt:lpstr>
      <vt:lpstr>Hur skulle du kort beskriva den del i verksamheten i din läns- eller lokalförening som ger mest nytta för den enskilde medlemmen?</vt:lpstr>
      <vt:lpstr>Hur skulle du kort beskriva den del i verksamheten i din läns- eller lokalförening som ger mest nytta för den enskilde medlemmen?</vt:lpstr>
      <vt:lpstr>Hur skulle du kort beskriva den del i verksamheten i din läns- eller lokalförening som ger mest nytta för den enskilde medlemmen?</vt:lpstr>
      <vt:lpstr>Hur skulle du kort beskriva den del i verksamheten i din läns- eller lokalförening som ger mest nytta för den enskilde medlemmen?</vt:lpstr>
      <vt:lpstr>Hur skulle du kort beskriva den del i verksamheten i din läns- eller lokalförening som ger mest nytta för den enskilde medlemmen?</vt:lpstr>
      <vt:lpstr>Hur skulle du kort beskriva den del i verksamheten i din läns- eller lokalförening som ger mest nytta för den enskilde medlemmen?</vt:lpstr>
      <vt:lpstr>Hur skulle du kort beskriva den del i verksamheten i din läns- eller lokalförening som ger mest nytta för den enskilde medlemmen?</vt:lpstr>
      <vt:lpstr>Hur skulle du kort beskriva den del i verksamheten i din läns- eller lokalförening som ger mest nytta för den enskilde medlemmen?</vt:lpstr>
      <vt:lpstr>Hur skulle du kort beskriva den del i verksamheten i din läns- eller lokalförening som ger mest nytta för den enskilde medlemmen?</vt:lpstr>
      <vt:lpstr>Hur skulle du kort beskriva den del i verksamheten i din läns- eller lokalförening som ger mest nytta för den enskilde medlemmen?</vt:lpstr>
      <vt:lpstr>Hur skulle du kort beskriva den del i verksamheten i din läns- eller lokalförening som ger mest nytta för den enskilde medlemmen?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Jesper Lindström</dc:creator>
  <cp:lastModifiedBy>Anna Maria Schröder</cp:lastModifiedBy>
  <cp:revision>57</cp:revision>
  <cp:lastPrinted>2016-10-26T11:54:47Z</cp:lastPrinted>
  <dcterms:created xsi:type="dcterms:W3CDTF">2016-10-19T15:13:31Z</dcterms:created>
  <dcterms:modified xsi:type="dcterms:W3CDTF">2017-06-14T10:39:29Z</dcterms:modified>
</cp:coreProperties>
</file>